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theme/themeOverride1.xml" ContentType="application/vnd.openxmlformats-officedocument.themeOverr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Default Extension="wdp" ContentType="image/vnd.ms-photo"/>
  <Override PartName="/ppt/charts/colors1.xml" ContentType="application/vnd.ms-office.chartcolorstyle+xml"/>
  <Override PartName="/ppt/slideLayouts/slideLayout10.xml" ContentType="application/vnd.openxmlformats-officedocument.presentationml.slideLayout+xml"/>
  <Default Extension="xlsx" ContentType="application/vnd.openxmlformats-officedocument.spreadsheetml.sheet"/>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charts/style1.xml" ContentType="application/vnd.ms-office.chart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6" r:id="rId2"/>
    <p:sldId id="257" r:id="rId3"/>
    <p:sldId id="258" r:id="rId4"/>
    <p:sldId id="259" r:id="rId5"/>
    <p:sldId id="260" r:id="rId6"/>
    <p:sldId id="270" r:id="rId7"/>
    <p:sldId id="272" r:id="rId8"/>
    <p:sldId id="263" r:id="rId9"/>
    <p:sldId id="265" r:id="rId10"/>
    <p:sldId id="261" r:id="rId11"/>
    <p:sldId id="262" r:id="rId12"/>
    <p:sldId id="266" r:id="rId13"/>
    <p:sldId id="267" r:id="rId14"/>
    <p:sldId id="269" r:id="rId15"/>
    <p:sldId id="268" r:id="rId16"/>
    <p:sldId id="273"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94660"/>
  </p:normalViewPr>
  <p:slideViewPr>
    <p:cSldViewPr snapToGrid="0">
      <p:cViewPr varScale="1">
        <p:scale>
          <a:sx n="35" d="100"/>
          <a:sy n="35" d="100"/>
        </p:scale>
        <p:origin x="-96" y="-870"/>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B217-1\Desktop\&#27166;&#32016;&#20998;&#26512;V2.xlsx" TargetMode="External"/></Relationships>
</file>

<file path=ppt/charts/_rels/chart2.xml.rels><?xml version="1.0" encoding="UTF-8" standalone="yes"?>
<Relationships xmlns="http://schemas.openxmlformats.org/package/2006/relationships"><Relationship Id="rId3" Type="http://schemas.microsoft.com/office/2011/relationships/chartColorStyle" Target="colors1.xml"/><Relationship Id="rId2" Type="http://schemas.openxmlformats.org/officeDocument/2006/relationships/package" Target="../embeddings/Microsoft_Office_Excel____1.xlsx"/><Relationship Id="rId1" Type="http://schemas.openxmlformats.org/officeDocument/2006/relationships/themeOverride" Target="../theme/themeOverride1.xml"/><Relationship Id="rId4"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lang val="zh-TW"/>
  <c:pivotSource>
    <c:name>[樞紐分析V2.xlsx]工作表2!樞紐分析表4</c:name>
    <c:fmtId val="-1"/>
  </c:pivotSource>
  <c:chart>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
        <c:idx val="48"/>
      </c:pivotFmt>
      <c:pivotFmt>
        <c:idx val="49"/>
      </c:pivotFmt>
      <c:pivotFmt>
        <c:idx val="50"/>
      </c:pivotFmt>
      <c:pivotFmt>
        <c:idx val="51"/>
      </c:pivotFmt>
      <c:pivotFmt>
        <c:idx val="52"/>
      </c:pivotFmt>
      <c:pivotFmt>
        <c:idx val="53"/>
      </c:pivotFmt>
      <c:pivotFmt>
        <c:idx val="54"/>
      </c:pivotFmt>
      <c:pivotFmt>
        <c:idx val="55"/>
      </c:pivotFmt>
      <c:pivotFmt>
        <c:idx val="56"/>
      </c:pivotFmt>
      <c:pivotFmt>
        <c:idx val="57"/>
      </c:pivotFmt>
      <c:pivotFmt>
        <c:idx val="58"/>
      </c:pivotFmt>
      <c:pivotFmt>
        <c:idx val="59"/>
      </c:pivotFmt>
      <c:pivotFmt>
        <c:idx val="60"/>
      </c:pivotFmt>
      <c:pivotFmt>
        <c:idx val="61"/>
      </c:pivotFmt>
      <c:pivotFmt>
        <c:idx val="62"/>
      </c:pivotFmt>
      <c:pivotFmt>
        <c:idx val="63"/>
      </c:pivotFmt>
      <c:pivotFmt>
        <c:idx val="64"/>
      </c:pivotFmt>
      <c:pivotFmt>
        <c:idx val="65"/>
      </c:pivotFmt>
      <c:pivotFmt>
        <c:idx val="66"/>
      </c:pivotFmt>
      <c:pivotFmt>
        <c:idx val="67"/>
      </c:pivotFmt>
      <c:pivotFmt>
        <c:idx val="68"/>
      </c:pivotFmt>
      <c:pivotFmt>
        <c:idx val="69"/>
      </c:pivotFmt>
      <c:pivotFmt>
        <c:idx val="70"/>
      </c:pivotFmt>
      <c:pivotFmt>
        <c:idx val="71"/>
      </c:pivotFmt>
      <c:pivotFmt>
        <c:idx val="72"/>
      </c:pivotFmt>
      <c:pivotFmt>
        <c:idx val="73"/>
      </c:pivotFmt>
      <c:pivotFmt>
        <c:idx val="74"/>
      </c:pivotFmt>
      <c:pivotFmt>
        <c:idx val="75"/>
      </c:pivotFmt>
      <c:pivotFmt>
        <c:idx val="76"/>
      </c:pivotFmt>
      <c:pivotFmt>
        <c:idx val="77"/>
      </c:pivotFmt>
      <c:pivotFmt>
        <c:idx val="78"/>
      </c:pivotFmt>
      <c:pivotFmt>
        <c:idx val="79"/>
      </c:pivotFmt>
      <c:pivotFmt>
        <c:idx val="80"/>
      </c:pivotFmt>
      <c:pivotFmt>
        <c:idx val="81"/>
      </c:pivotFmt>
      <c:pivotFmt>
        <c:idx val="82"/>
      </c:pivotFmt>
      <c:pivotFmt>
        <c:idx val="83"/>
      </c:pivotFmt>
      <c:pivotFmt>
        <c:idx val="84"/>
      </c:pivotFmt>
      <c:pivotFmt>
        <c:idx val="85"/>
      </c:pivotFmt>
      <c:pivotFmt>
        <c:idx val="86"/>
      </c:pivotFmt>
      <c:pivotFmt>
        <c:idx val="87"/>
      </c:pivotFmt>
      <c:pivotFmt>
        <c:idx val="88"/>
      </c:pivotFmt>
      <c:pivotFmt>
        <c:idx val="89"/>
      </c:pivotFmt>
      <c:pivotFmt>
        <c:idx val="90"/>
      </c:pivotFmt>
      <c:pivotFmt>
        <c:idx val="91"/>
      </c:pivotFmt>
      <c:pivotFmt>
        <c:idx val="92"/>
      </c:pivotFmt>
      <c:pivotFmt>
        <c:idx val="93"/>
      </c:pivotFmt>
      <c:pivotFmt>
        <c:idx val="94"/>
      </c:pivotFmt>
      <c:pivotFmt>
        <c:idx val="95"/>
      </c:pivotFmt>
      <c:pivotFmt>
        <c:idx val="96"/>
      </c:pivotFmt>
      <c:pivotFmt>
        <c:idx val="97"/>
      </c:pivotFmt>
      <c:pivotFmt>
        <c:idx val="98"/>
      </c:pivotFmt>
      <c:pivotFmt>
        <c:idx val="99"/>
      </c:pivotFmt>
      <c:pivotFmt>
        <c:idx val="100"/>
      </c:pivotFmt>
      <c:pivotFmt>
        <c:idx val="101"/>
      </c:pivotFmt>
      <c:pivotFmt>
        <c:idx val="102"/>
      </c:pivotFmt>
      <c:pivotFmt>
        <c:idx val="103"/>
      </c:pivotFmt>
      <c:pivotFmt>
        <c:idx val="104"/>
      </c:pivotFmt>
      <c:pivotFmt>
        <c:idx val="105"/>
      </c:pivotFmt>
      <c:pivotFmt>
        <c:idx val="106"/>
      </c:pivotFmt>
      <c:pivotFmt>
        <c:idx val="107"/>
      </c:pivotFmt>
      <c:pivotFmt>
        <c:idx val="108"/>
      </c:pivotFmt>
      <c:pivotFmt>
        <c:idx val="109"/>
      </c:pivotFmt>
      <c:pivotFmt>
        <c:idx val="110"/>
      </c:pivotFmt>
      <c:pivotFmt>
        <c:idx val="111"/>
      </c:pivotFmt>
      <c:pivotFmt>
        <c:idx val="112"/>
      </c:pivotFmt>
      <c:pivotFmt>
        <c:idx val="113"/>
      </c:pivotFmt>
      <c:pivotFmt>
        <c:idx val="114"/>
      </c:pivotFmt>
      <c:pivotFmt>
        <c:idx val="115"/>
      </c:pivotFmt>
      <c:pivotFmt>
        <c:idx val="116"/>
      </c:pivotFmt>
      <c:pivotFmt>
        <c:idx val="117"/>
      </c:pivotFmt>
      <c:pivotFmt>
        <c:idx val="118"/>
      </c:pivotFmt>
      <c:pivotFmt>
        <c:idx val="119"/>
      </c:pivotFmt>
      <c:pivotFmt>
        <c:idx val="120"/>
      </c:pivotFmt>
      <c:pivotFmt>
        <c:idx val="121"/>
        <c:marker>
          <c:symbol val="none"/>
        </c:marker>
      </c:pivotFmt>
      <c:pivotFmt>
        <c:idx val="122"/>
        <c:marker>
          <c:symbol val="none"/>
        </c:marker>
      </c:pivotFmt>
      <c:pivotFmt>
        <c:idx val="123"/>
        <c:marker>
          <c:symbol val="none"/>
        </c:marker>
      </c:pivotFmt>
      <c:pivotFmt>
        <c:idx val="124"/>
        <c:marker>
          <c:symbol val="none"/>
        </c:marker>
      </c:pivotFmt>
      <c:pivotFmt>
        <c:idx val="125"/>
        <c:marker>
          <c:symbol val="none"/>
        </c:marker>
      </c:pivotFmt>
      <c:pivotFmt>
        <c:idx val="126"/>
        <c:marker>
          <c:symbol val="none"/>
        </c:marker>
      </c:pivotFmt>
      <c:pivotFmt>
        <c:idx val="127"/>
        <c:marker>
          <c:symbol val="none"/>
        </c:marker>
      </c:pivotFmt>
      <c:pivotFmt>
        <c:idx val="128"/>
        <c:marker>
          <c:symbol val="none"/>
        </c:marker>
      </c:pivotFmt>
      <c:pivotFmt>
        <c:idx val="129"/>
        <c:marker>
          <c:symbol val="none"/>
        </c:marker>
      </c:pivotFmt>
      <c:pivotFmt>
        <c:idx val="130"/>
        <c:marker>
          <c:symbol val="none"/>
        </c:marker>
      </c:pivotFmt>
      <c:pivotFmt>
        <c:idx val="131"/>
        <c:marker>
          <c:symbol val="none"/>
        </c:marker>
      </c:pivotFmt>
      <c:pivotFmt>
        <c:idx val="132"/>
        <c:marker>
          <c:symbol val="none"/>
        </c:marker>
      </c:pivotFmt>
      <c:pivotFmt>
        <c:idx val="133"/>
        <c:marker>
          <c:symbol val="none"/>
        </c:marker>
      </c:pivotFmt>
      <c:pivotFmt>
        <c:idx val="134"/>
        <c:marker>
          <c:symbol val="none"/>
        </c:marker>
      </c:pivotFmt>
      <c:pivotFmt>
        <c:idx val="135"/>
        <c:marker>
          <c:symbol val="none"/>
        </c:marker>
      </c:pivotFmt>
      <c:pivotFmt>
        <c:idx val="136"/>
        <c:marker>
          <c:symbol val="none"/>
        </c:marker>
      </c:pivotFmt>
      <c:pivotFmt>
        <c:idx val="137"/>
        <c:marker>
          <c:symbol val="none"/>
        </c:marker>
      </c:pivotFmt>
      <c:pivotFmt>
        <c:idx val="138"/>
        <c:marker>
          <c:symbol val="none"/>
        </c:marker>
      </c:pivotFmt>
      <c:pivotFmt>
        <c:idx val="139"/>
        <c:marker>
          <c:symbol val="none"/>
        </c:marker>
      </c:pivotFmt>
      <c:pivotFmt>
        <c:idx val="140"/>
        <c:marker>
          <c:symbol val="none"/>
        </c:marker>
      </c:pivotFmt>
      <c:pivotFmt>
        <c:idx val="141"/>
        <c:marker>
          <c:symbol val="none"/>
        </c:marker>
      </c:pivotFmt>
      <c:pivotFmt>
        <c:idx val="142"/>
        <c:marker>
          <c:symbol val="none"/>
        </c:marker>
      </c:pivotFmt>
      <c:pivotFmt>
        <c:idx val="143"/>
        <c:marker>
          <c:symbol val="none"/>
        </c:marker>
      </c:pivotFmt>
      <c:pivotFmt>
        <c:idx val="144"/>
        <c:marker>
          <c:symbol val="none"/>
        </c:marker>
      </c:pivotFmt>
      <c:pivotFmt>
        <c:idx val="145"/>
        <c:marker>
          <c:symbol val="none"/>
        </c:marker>
      </c:pivotFmt>
      <c:pivotFmt>
        <c:idx val="146"/>
        <c:marker>
          <c:symbol val="none"/>
        </c:marker>
      </c:pivotFmt>
      <c:pivotFmt>
        <c:idx val="147"/>
        <c:marker>
          <c:symbol val="none"/>
        </c:marker>
      </c:pivotFmt>
      <c:pivotFmt>
        <c:idx val="148"/>
        <c:marker>
          <c:symbol val="none"/>
        </c:marker>
      </c:pivotFmt>
      <c:pivotFmt>
        <c:idx val="149"/>
        <c:marker>
          <c:symbol val="none"/>
        </c:marker>
      </c:pivotFmt>
      <c:pivotFmt>
        <c:idx val="150"/>
        <c:marker>
          <c:symbol val="none"/>
        </c:marker>
      </c:pivotFmt>
      <c:pivotFmt>
        <c:idx val="151"/>
        <c:marker>
          <c:symbol val="none"/>
        </c:marker>
      </c:pivotFmt>
      <c:pivotFmt>
        <c:idx val="152"/>
        <c:marker>
          <c:symbol val="none"/>
        </c:marker>
      </c:pivotFmt>
      <c:pivotFmt>
        <c:idx val="153"/>
        <c:marker>
          <c:symbol val="none"/>
        </c:marker>
      </c:pivotFmt>
      <c:pivotFmt>
        <c:idx val="154"/>
        <c:marker>
          <c:symbol val="none"/>
        </c:marker>
      </c:pivotFmt>
      <c:pivotFmt>
        <c:idx val="155"/>
        <c:marker>
          <c:symbol val="none"/>
        </c:marker>
      </c:pivotFmt>
      <c:pivotFmt>
        <c:idx val="156"/>
        <c:marker>
          <c:symbol val="none"/>
        </c:marker>
      </c:pivotFmt>
      <c:pivotFmt>
        <c:idx val="157"/>
        <c:marker>
          <c:symbol val="none"/>
        </c:marker>
      </c:pivotFmt>
      <c:pivotFmt>
        <c:idx val="158"/>
        <c:marker>
          <c:symbol val="none"/>
        </c:marker>
      </c:pivotFmt>
      <c:pivotFmt>
        <c:idx val="159"/>
        <c:marker>
          <c:symbol val="none"/>
        </c:marker>
      </c:pivotFmt>
      <c:pivotFmt>
        <c:idx val="160"/>
        <c:marker>
          <c:symbol val="none"/>
        </c:marker>
      </c:pivotFmt>
      <c:pivotFmt>
        <c:idx val="161"/>
        <c:marker>
          <c:symbol val="none"/>
        </c:marker>
      </c:pivotFmt>
      <c:pivotFmt>
        <c:idx val="162"/>
        <c:marker>
          <c:symbol val="none"/>
        </c:marker>
      </c:pivotFmt>
      <c:pivotFmt>
        <c:idx val="163"/>
        <c:marker>
          <c:symbol val="none"/>
        </c:marker>
      </c:pivotFmt>
      <c:pivotFmt>
        <c:idx val="164"/>
        <c:marker>
          <c:symbol val="none"/>
        </c:marker>
      </c:pivotFmt>
      <c:pivotFmt>
        <c:idx val="165"/>
        <c:marker>
          <c:symbol val="none"/>
        </c:marker>
      </c:pivotFmt>
    </c:pivotFmts>
    <c:plotArea>
      <c:layout>
        <c:manualLayout>
          <c:layoutTarget val="inner"/>
          <c:xMode val="edge"/>
          <c:yMode val="edge"/>
          <c:x val="7.9247594050743692E-2"/>
          <c:y val="0.14249781277340337"/>
          <c:w val="0.75023425196850402"/>
          <c:h val="0.65515128317293669"/>
        </c:manualLayout>
      </c:layout>
      <c:barChart>
        <c:barDir val="col"/>
        <c:grouping val="clustered"/>
        <c:ser>
          <c:idx val="0"/>
          <c:order val="0"/>
          <c:tx>
            <c:strRef>
              <c:f>工作表2!$B$3:$B$4</c:f>
              <c:strCache>
                <c:ptCount val="1"/>
                <c:pt idx="0">
                  <c:v>機台一</c:v>
                </c:pt>
              </c:strCache>
            </c:strRef>
          </c:tx>
          <c:cat>
            <c:strRef>
              <c:f>工作表2!$A$5:$A$8</c:f>
              <c:strCache>
                <c:ptCount val="3"/>
                <c:pt idx="0">
                  <c:v>停止動作</c:v>
                </c:pt>
                <c:pt idx="1">
                  <c:v>旋轉中</c:v>
                </c:pt>
                <c:pt idx="2">
                  <c:v>運轉中</c:v>
                </c:pt>
              </c:strCache>
            </c:strRef>
          </c:cat>
          <c:val>
            <c:numRef>
              <c:f>工作表2!$B$5:$B$8</c:f>
              <c:numCache>
                <c:formatCode>General</c:formatCode>
                <c:ptCount val="3"/>
                <c:pt idx="0">
                  <c:v>216</c:v>
                </c:pt>
                <c:pt idx="2">
                  <c:v>84</c:v>
                </c:pt>
              </c:numCache>
            </c:numRef>
          </c:val>
          <c:extLst xmlns:c16r2="http://schemas.microsoft.com/office/drawing/2015/06/chart">
            <c:ext xmlns:c16="http://schemas.microsoft.com/office/drawing/2014/chart" uri="{C3380CC4-5D6E-409C-BE32-E72D297353CC}">
              <c16:uniqueId val="{00000000-7B2C-47FB-AA35-287971A1AAA4}"/>
            </c:ext>
          </c:extLst>
        </c:ser>
        <c:ser>
          <c:idx val="1"/>
          <c:order val="1"/>
          <c:tx>
            <c:strRef>
              <c:f>工作表2!$C$3:$C$4</c:f>
              <c:strCache>
                <c:ptCount val="1"/>
                <c:pt idx="0">
                  <c:v>機台二</c:v>
                </c:pt>
              </c:strCache>
            </c:strRef>
          </c:tx>
          <c:cat>
            <c:strRef>
              <c:f>工作表2!$A$5:$A$8</c:f>
              <c:strCache>
                <c:ptCount val="3"/>
                <c:pt idx="0">
                  <c:v>停止動作</c:v>
                </c:pt>
                <c:pt idx="1">
                  <c:v>旋轉中</c:v>
                </c:pt>
                <c:pt idx="2">
                  <c:v>運轉中</c:v>
                </c:pt>
              </c:strCache>
            </c:strRef>
          </c:cat>
          <c:val>
            <c:numRef>
              <c:f>工作表2!$C$5:$C$8</c:f>
              <c:numCache>
                <c:formatCode>General</c:formatCode>
                <c:ptCount val="3"/>
                <c:pt idx="0">
                  <c:v>235</c:v>
                </c:pt>
                <c:pt idx="1">
                  <c:v>4</c:v>
                </c:pt>
                <c:pt idx="2">
                  <c:v>61</c:v>
                </c:pt>
              </c:numCache>
            </c:numRef>
          </c:val>
          <c:extLst xmlns:c16r2="http://schemas.microsoft.com/office/drawing/2015/06/chart">
            <c:ext xmlns:c16="http://schemas.microsoft.com/office/drawing/2014/chart" uri="{C3380CC4-5D6E-409C-BE32-E72D297353CC}">
              <c16:uniqueId val="{00000001-7B2C-47FB-AA35-287971A1AAA4}"/>
            </c:ext>
          </c:extLst>
        </c:ser>
        <c:ser>
          <c:idx val="2"/>
          <c:order val="2"/>
          <c:tx>
            <c:strRef>
              <c:f>工作表2!$D$3:$D$4</c:f>
              <c:strCache>
                <c:ptCount val="1"/>
                <c:pt idx="0">
                  <c:v>機台三</c:v>
                </c:pt>
              </c:strCache>
            </c:strRef>
          </c:tx>
          <c:cat>
            <c:strRef>
              <c:f>工作表2!$A$5:$A$8</c:f>
              <c:strCache>
                <c:ptCount val="3"/>
                <c:pt idx="0">
                  <c:v>停止動作</c:v>
                </c:pt>
                <c:pt idx="1">
                  <c:v>旋轉中</c:v>
                </c:pt>
                <c:pt idx="2">
                  <c:v>運轉中</c:v>
                </c:pt>
              </c:strCache>
            </c:strRef>
          </c:cat>
          <c:val>
            <c:numRef>
              <c:f>工作表2!$D$5:$D$8</c:f>
              <c:numCache>
                <c:formatCode>General</c:formatCode>
                <c:ptCount val="3"/>
                <c:pt idx="0">
                  <c:v>223</c:v>
                </c:pt>
                <c:pt idx="1">
                  <c:v>3</c:v>
                </c:pt>
                <c:pt idx="2">
                  <c:v>74</c:v>
                </c:pt>
              </c:numCache>
            </c:numRef>
          </c:val>
          <c:extLst xmlns:c16r2="http://schemas.microsoft.com/office/drawing/2015/06/chart">
            <c:ext xmlns:c16="http://schemas.microsoft.com/office/drawing/2014/chart" uri="{C3380CC4-5D6E-409C-BE32-E72D297353CC}">
              <c16:uniqueId val="{00000002-7B2C-47FB-AA35-287971A1AAA4}"/>
            </c:ext>
          </c:extLst>
        </c:ser>
        <c:dLbls/>
        <c:gapWidth val="219"/>
        <c:overlap val="-27"/>
        <c:axId val="102191872"/>
        <c:axId val="102193408"/>
      </c:barChart>
      <c:catAx>
        <c:axId val="102191872"/>
        <c:scaling>
          <c:orientation val="minMax"/>
        </c:scaling>
        <c:axPos val="b"/>
        <c:numFmt formatCode="General" sourceLinked="1"/>
        <c:majorTickMark val="none"/>
        <c:tickLblPos val="nextTo"/>
        <c:txPr>
          <a:bodyPr rot="-60000000" vert="horz"/>
          <a:lstStyle/>
          <a:p>
            <a:pPr>
              <a:defRPr/>
            </a:pPr>
            <a:endParaRPr lang="zh-TW"/>
          </a:p>
        </c:txPr>
        <c:crossAx val="102193408"/>
        <c:crosses val="autoZero"/>
        <c:auto val="1"/>
        <c:lblAlgn val="ctr"/>
        <c:lblOffset val="100"/>
      </c:catAx>
      <c:valAx>
        <c:axId val="102193408"/>
        <c:scaling>
          <c:orientation val="minMax"/>
        </c:scaling>
        <c:axPos val="l"/>
        <c:majorGridlines/>
        <c:numFmt formatCode="General" sourceLinked="1"/>
        <c:majorTickMark val="none"/>
        <c:tickLblPos val="nextTo"/>
        <c:txPr>
          <a:bodyPr rot="-60000000" vert="horz"/>
          <a:lstStyle/>
          <a:p>
            <a:pPr>
              <a:defRPr/>
            </a:pPr>
            <a:endParaRPr lang="zh-TW"/>
          </a:p>
        </c:txPr>
        <c:crossAx val="102191872"/>
        <c:crosses val="autoZero"/>
        <c:crossBetween val="between"/>
      </c:valAx>
    </c:plotArea>
    <c:legend>
      <c:legendPos val="r"/>
      <c:layout/>
      <c:txPr>
        <a:bodyPr rot="0" vert="horz"/>
        <a:lstStyle/>
        <a:p>
          <a:pPr>
            <a:defRPr/>
          </a:pPr>
          <a:endParaRPr lang="zh-TW"/>
        </a:p>
      </c:txPr>
    </c:legend>
    <c:plotVisOnly val="1"/>
    <c:dispBlanksAs val="gap"/>
  </c:chart>
  <c:txPr>
    <a:bodyPr/>
    <a:lstStyle/>
    <a:p>
      <a:pPr>
        <a:defRPr sz="1400">
          <a:latin typeface="標楷體" pitchFamily="65" charset="-120"/>
          <a:ea typeface="標楷體" pitchFamily="65" charset="-120"/>
        </a:defRPr>
      </a:pPr>
      <a:endParaRPr lang="zh-TW"/>
    </a:p>
  </c:txPr>
  <c:externalData r:id="rId1"/>
  <c:extLst xmlns:c16r2="http://schemas.microsoft.com/office/drawing/2015/06/char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c:lang val="zh-TW"/>
  <c:clrMapOvr bg1="lt1" tx1="dk1" bg2="lt2" tx2="dk2" accent1="accent1" accent2="accent2" accent3="accent3" accent4="accent4" accent5="accent5" accent6="accent6" hlink="hlink" folHlink="folHlink"/>
  <c:pivotSource>
    <c:name>[樞紐分析V2.xlsx]工作表2!樞紐分析表4</c:name>
    <c:fmtId val="-1"/>
  </c:pivotSource>
  <c:chart>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pivotFmt>
      <c:pivotFmt>
        <c:idx val="4"/>
        <c:spPr>
          <a:solidFill>
            <a:schemeClr val="accent1"/>
          </a:solidFill>
          <a:ln>
            <a:noFill/>
          </a:ln>
          <a:effectLst/>
        </c:spPr>
        <c:marker>
          <c:symbol val="none"/>
        </c:marker>
      </c:pivotFmt>
      <c:pivotFmt>
        <c:idx val="5"/>
        <c:spPr>
          <a:solidFill>
            <a:schemeClr val="accent1"/>
          </a:solidFill>
          <a:ln>
            <a:noFill/>
          </a:ln>
          <a:effectLst/>
        </c:spPr>
        <c:marker>
          <c:symbol val="none"/>
        </c:marker>
      </c:pivotFmt>
      <c:pivotFmt>
        <c:idx val="6"/>
        <c:spPr>
          <a:solidFill>
            <a:schemeClr val="accent1"/>
          </a:solidFill>
          <a:ln>
            <a:noFill/>
          </a:ln>
          <a:effectLst/>
        </c:spPr>
        <c:marker>
          <c:symbol val="none"/>
        </c:marker>
      </c:pivotFmt>
      <c:pivotFmt>
        <c:idx val="7"/>
        <c:spPr>
          <a:solidFill>
            <a:schemeClr val="accent1"/>
          </a:solidFill>
          <a:ln>
            <a:noFill/>
          </a:ln>
          <a:effectLst/>
        </c:spPr>
        <c:marker>
          <c:symbol val="none"/>
        </c:marker>
      </c:pivotFmt>
      <c:pivotFmt>
        <c:idx val="8"/>
        <c:spPr>
          <a:solidFill>
            <a:schemeClr val="accent1"/>
          </a:solidFill>
          <a:ln>
            <a:noFill/>
          </a:ln>
          <a:effectLst/>
        </c:spPr>
        <c:marker>
          <c:symbol val="none"/>
        </c:marker>
      </c:pivotFmt>
    </c:pivotFmts>
    <c:plotArea>
      <c:layout>
        <c:manualLayout>
          <c:layoutTarget val="inner"/>
          <c:xMode val="edge"/>
          <c:yMode val="edge"/>
          <c:x val="0.11711905522749501"/>
          <c:y val="0.14249774220543032"/>
          <c:w val="0.75023425196850402"/>
          <c:h val="0.65515128317293669"/>
        </c:manualLayout>
      </c:layout>
      <c:barChart>
        <c:barDir val="col"/>
        <c:grouping val="clustered"/>
        <c:ser>
          <c:idx val="0"/>
          <c:order val="0"/>
          <c:tx>
            <c:strRef>
              <c:f>工作表2!$B$3:$B$4</c:f>
              <c:strCache>
                <c:ptCount val="1"/>
                <c:pt idx="0">
                  <c:v>機台一</c:v>
                </c:pt>
              </c:strCache>
            </c:strRef>
          </c:tx>
          <c:spPr>
            <a:solidFill>
              <a:schemeClr val="accent1"/>
            </a:solidFill>
            <a:ln>
              <a:noFill/>
            </a:ln>
            <a:effectLst/>
          </c:spPr>
          <c:cat>
            <c:strRef>
              <c:f>工作表2!$A$5:$A$7</c:f>
              <c:strCache>
                <c:ptCount val="2"/>
                <c:pt idx="0">
                  <c:v>停止動作</c:v>
                </c:pt>
                <c:pt idx="1">
                  <c:v>運轉中</c:v>
                </c:pt>
              </c:strCache>
            </c:strRef>
          </c:cat>
          <c:val>
            <c:numRef>
              <c:f>工作表2!$B$5:$B$7</c:f>
              <c:numCache>
                <c:formatCode>General</c:formatCode>
                <c:ptCount val="2"/>
                <c:pt idx="0">
                  <c:v>215</c:v>
                </c:pt>
                <c:pt idx="1">
                  <c:v>85</c:v>
                </c:pt>
              </c:numCache>
            </c:numRef>
          </c:val>
          <c:extLst xmlns:c16r2="http://schemas.microsoft.com/office/drawing/2015/06/chart">
            <c:ext xmlns:c16="http://schemas.microsoft.com/office/drawing/2014/chart" uri="{C3380CC4-5D6E-409C-BE32-E72D297353CC}">
              <c16:uniqueId val="{00000000-11FE-46A2-BEC2-1CBD0AA54001}"/>
            </c:ext>
          </c:extLst>
        </c:ser>
        <c:ser>
          <c:idx val="1"/>
          <c:order val="1"/>
          <c:tx>
            <c:strRef>
              <c:f>工作表2!$C$3:$C$4</c:f>
              <c:strCache>
                <c:ptCount val="1"/>
                <c:pt idx="0">
                  <c:v>機台二</c:v>
                </c:pt>
              </c:strCache>
            </c:strRef>
          </c:tx>
          <c:spPr>
            <a:solidFill>
              <a:schemeClr val="accent2"/>
            </a:solidFill>
            <a:ln>
              <a:noFill/>
            </a:ln>
            <a:effectLst/>
          </c:spPr>
          <c:cat>
            <c:strRef>
              <c:f>工作表2!$A$5:$A$7</c:f>
              <c:strCache>
                <c:ptCount val="2"/>
                <c:pt idx="0">
                  <c:v>停止動作</c:v>
                </c:pt>
                <c:pt idx="1">
                  <c:v>運轉中</c:v>
                </c:pt>
              </c:strCache>
            </c:strRef>
          </c:cat>
          <c:val>
            <c:numRef>
              <c:f>工作表2!$C$5:$C$7</c:f>
              <c:numCache>
                <c:formatCode>General</c:formatCode>
                <c:ptCount val="2"/>
                <c:pt idx="0">
                  <c:v>239</c:v>
                </c:pt>
                <c:pt idx="1">
                  <c:v>61</c:v>
                </c:pt>
              </c:numCache>
            </c:numRef>
          </c:val>
          <c:extLst xmlns:c16r2="http://schemas.microsoft.com/office/drawing/2015/06/chart">
            <c:ext xmlns:c16="http://schemas.microsoft.com/office/drawing/2014/chart" uri="{C3380CC4-5D6E-409C-BE32-E72D297353CC}">
              <c16:uniqueId val="{00000001-11FE-46A2-BEC2-1CBD0AA54001}"/>
            </c:ext>
          </c:extLst>
        </c:ser>
        <c:ser>
          <c:idx val="2"/>
          <c:order val="2"/>
          <c:tx>
            <c:strRef>
              <c:f>工作表2!$D$3:$D$4</c:f>
              <c:strCache>
                <c:ptCount val="1"/>
                <c:pt idx="0">
                  <c:v>機台三</c:v>
                </c:pt>
              </c:strCache>
            </c:strRef>
          </c:tx>
          <c:spPr>
            <a:solidFill>
              <a:schemeClr val="accent3"/>
            </a:solidFill>
            <a:ln>
              <a:noFill/>
            </a:ln>
            <a:effectLst/>
          </c:spPr>
          <c:cat>
            <c:strRef>
              <c:f>工作表2!$A$5:$A$7</c:f>
              <c:strCache>
                <c:ptCount val="2"/>
                <c:pt idx="0">
                  <c:v>停止動作</c:v>
                </c:pt>
                <c:pt idx="1">
                  <c:v>運轉中</c:v>
                </c:pt>
              </c:strCache>
            </c:strRef>
          </c:cat>
          <c:val>
            <c:numRef>
              <c:f>工作表2!$D$5:$D$7</c:f>
              <c:numCache>
                <c:formatCode>General</c:formatCode>
                <c:ptCount val="2"/>
                <c:pt idx="0">
                  <c:v>226</c:v>
                </c:pt>
                <c:pt idx="1">
                  <c:v>74</c:v>
                </c:pt>
              </c:numCache>
            </c:numRef>
          </c:val>
          <c:extLst xmlns:c16r2="http://schemas.microsoft.com/office/drawing/2015/06/chart">
            <c:ext xmlns:c16="http://schemas.microsoft.com/office/drawing/2014/chart" uri="{C3380CC4-5D6E-409C-BE32-E72D297353CC}">
              <c16:uniqueId val="{00000002-11FE-46A2-BEC2-1CBD0AA54001}"/>
            </c:ext>
          </c:extLst>
        </c:ser>
        <c:dLbls/>
        <c:gapWidth val="219"/>
        <c:overlap val="-27"/>
        <c:axId val="99800960"/>
        <c:axId val="99802496"/>
      </c:barChart>
      <c:catAx>
        <c:axId val="99800960"/>
        <c:scaling>
          <c:orientation val="minMax"/>
        </c:scaling>
        <c:axPos val="b"/>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95000"/>
                    <a:lumOff val="5000"/>
                  </a:schemeClr>
                </a:solidFill>
                <a:latin typeface="標楷體" panose="03000509000000000000" pitchFamily="65" charset="-120"/>
                <a:ea typeface="標楷體" panose="03000509000000000000" pitchFamily="65" charset="-120"/>
                <a:cs typeface="+mn-cs"/>
              </a:defRPr>
            </a:pPr>
            <a:endParaRPr lang="zh-TW"/>
          </a:p>
        </c:txPr>
        <c:crossAx val="99802496"/>
        <c:crosses val="autoZero"/>
        <c:auto val="1"/>
        <c:lblAlgn val="ctr"/>
        <c:lblOffset val="100"/>
      </c:catAx>
      <c:valAx>
        <c:axId val="99802496"/>
        <c:scaling>
          <c:orientation val="minMax"/>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95000"/>
                    <a:lumOff val="5000"/>
                  </a:schemeClr>
                </a:solidFill>
                <a:latin typeface="標楷體" panose="03000509000000000000" pitchFamily="65" charset="-120"/>
                <a:ea typeface="標楷體" panose="03000509000000000000" pitchFamily="65" charset="-120"/>
                <a:cs typeface="+mn-cs"/>
              </a:defRPr>
            </a:pPr>
            <a:endParaRPr lang="zh-TW"/>
          </a:p>
        </c:txPr>
        <c:crossAx val="99800960"/>
        <c:crosses val="autoZero"/>
        <c:crossBetween val="between"/>
      </c:valAx>
      <c:spPr>
        <a:noFill/>
        <a:ln>
          <a:noFill/>
        </a:ln>
        <a:effectLst/>
      </c:spPr>
    </c:plotArea>
    <c:legend>
      <c:legendPos val="r"/>
      <c:layout/>
      <c:spPr>
        <a:noFill/>
        <a:ln>
          <a:noFill/>
        </a:ln>
        <a:effectLst/>
      </c:spPr>
      <c:txPr>
        <a:bodyPr rot="0" spcFirstLastPara="1" vertOverflow="ellipsis" vert="horz" wrap="square" anchor="ctr" anchorCtr="1"/>
        <a:lstStyle/>
        <a:p>
          <a:pPr>
            <a:defRPr sz="1400" b="0" i="0" u="none" strike="noStrike" kern="1200" baseline="0">
              <a:solidFill>
                <a:schemeClr val="tx1">
                  <a:lumMod val="95000"/>
                  <a:lumOff val="5000"/>
                </a:schemeClr>
              </a:solidFill>
              <a:latin typeface="標楷體" panose="03000509000000000000" pitchFamily="65" charset="-120"/>
              <a:ea typeface="標楷體" panose="03000509000000000000" pitchFamily="65" charset="-120"/>
              <a:cs typeface="+mn-cs"/>
            </a:defRPr>
          </a:pPr>
          <a:endParaRPr lang="zh-TW"/>
        </a:p>
      </c:txPr>
    </c:legend>
    <c:plotVisOnly val="1"/>
    <c:dispBlanksAs val="gap"/>
  </c:chart>
  <c:spPr>
    <a:noFill/>
    <a:ln>
      <a:noFill/>
    </a:ln>
    <a:effectLst/>
  </c:spPr>
  <c:txPr>
    <a:bodyPr/>
    <a:lstStyle/>
    <a:p>
      <a:pPr>
        <a:defRPr sz="1400" b="0">
          <a:solidFill>
            <a:schemeClr val="tx1">
              <a:lumMod val="95000"/>
              <a:lumOff val="5000"/>
            </a:schemeClr>
          </a:solidFill>
          <a:latin typeface="標楷體" panose="03000509000000000000" pitchFamily="65" charset="-120"/>
          <a:ea typeface="標楷體" panose="03000509000000000000" pitchFamily="65" charset="-120"/>
        </a:defRPr>
      </a:pPr>
      <a:endParaRPr lang="zh-TW"/>
    </a:p>
  </c:txPr>
  <c:externalData r:id="rId2"/>
  <c:extLst xmlns:c16r2="http://schemas.microsoft.com/office/drawing/2015/06/char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6FDBEB-9E16-4EF2-90F2-04323A87BE6D}" type="datetimeFigureOut">
              <a:rPr lang="zh-CN" altLang="en-US" smtClean="0"/>
              <a:pPr/>
              <a:t>2019/5/8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5EBE08-422D-43C8-8C2C-A92BE9DEE2E2}" type="slidenum">
              <a:rPr lang="zh-CN" altLang="en-US" smtClean="0"/>
              <a:pPr/>
              <a:t>‹#›</a:t>
            </a:fld>
            <a:endParaRPr lang="zh-CN" altLang="en-US"/>
          </a:p>
        </p:txBody>
      </p:sp>
    </p:spTree>
    <p:extLst>
      <p:ext uri="{BB962C8B-B14F-4D97-AF65-F5344CB8AC3E}">
        <p14:creationId xmlns:p14="http://schemas.microsoft.com/office/powerpoint/2010/main" xmlns="" val="3529046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pic>
        <p:nvPicPr>
          <p:cNvPr id="11" name="图片 10"/>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 y="0"/>
            <a:ext cx="12192001" cy="6858000"/>
          </a:xfrm>
          <a:prstGeom prst="rect">
            <a:avLst/>
          </a:prstGeom>
        </p:spPr>
      </p:pic>
      <p:sp>
        <p:nvSpPr>
          <p:cNvPr id="12" name="六边形 11"/>
          <p:cNvSpPr/>
          <p:nvPr/>
        </p:nvSpPr>
        <p:spPr>
          <a:xfrm>
            <a:off x="-8621" y="0"/>
            <a:ext cx="9859618" cy="6864627"/>
          </a:xfrm>
          <a:custGeom>
            <a:avLst/>
            <a:gdLst>
              <a:gd name="connsiteX0" fmla="*/ 0 w 9422296"/>
              <a:gd name="connsiteY0" fmla="*/ 2729948 h 5459896"/>
              <a:gd name="connsiteX1" fmla="*/ 1364974 w 9422296"/>
              <a:gd name="connsiteY1" fmla="*/ 1 h 5459896"/>
              <a:gd name="connsiteX2" fmla="*/ 8057322 w 9422296"/>
              <a:gd name="connsiteY2" fmla="*/ 1 h 5459896"/>
              <a:gd name="connsiteX3" fmla="*/ 9422296 w 9422296"/>
              <a:gd name="connsiteY3" fmla="*/ 2729948 h 5459896"/>
              <a:gd name="connsiteX4" fmla="*/ 8057322 w 9422296"/>
              <a:gd name="connsiteY4" fmla="*/ 5459895 h 5459896"/>
              <a:gd name="connsiteX5" fmla="*/ 1364974 w 9422296"/>
              <a:gd name="connsiteY5" fmla="*/ 5459895 h 5459896"/>
              <a:gd name="connsiteX6" fmla="*/ 0 w 9422296"/>
              <a:gd name="connsiteY6" fmla="*/ 2729948 h 5459896"/>
              <a:gd name="connsiteX0" fmla="*/ 79513 w 8057322"/>
              <a:gd name="connsiteY0" fmla="*/ 2716695 h 5459894"/>
              <a:gd name="connsiteX1" fmla="*/ 0 w 8057322"/>
              <a:gd name="connsiteY1" fmla="*/ 0 h 5459894"/>
              <a:gd name="connsiteX2" fmla="*/ 6692348 w 8057322"/>
              <a:gd name="connsiteY2" fmla="*/ 0 h 5459894"/>
              <a:gd name="connsiteX3" fmla="*/ 8057322 w 8057322"/>
              <a:gd name="connsiteY3" fmla="*/ 2729947 h 5459894"/>
              <a:gd name="connsiteX4" fmla="*/ 6692348 w 8057322"/>
              <a:gd name="connsiteY4" fmla="*/ 5459894 h 5459894"/>
              <a:gd name="connsiteX5" fmla="*/ 0 w 8057322"/>
              <a:gd name="connsiteY5" fmla="*/ 5459894 h 5459894"/>
              <a:gd name="connsiteX6" fmla="*/ 79513 w 8057322"/>
              <a:gd name="connsiteY6" fmla="*/ 2716695 h 5459894"/>
              <a:gd name="connsiteX0" fmla="*/ 0 w 8070575"/>
              <a:gd name="connsiteY0" fmla="*/ 2716695 h 5459894"/>
              <a:gd name="connsiteX1" fmla="*/ 13253 w 8070575"/>
              <a:gd name="connsiteY1" fmla="*/ 0 h 5459894"/>
              <a:gd name="connsiteX2" fmla="*/ 6705601 w 8070575"/>
              <a:gd name="connsiteY2" fmla="*/ 0 h 5459894"/>
              <a:gd name="connsiteX3" fmla="*/ 8070575 w 8070575"/>
              <a:gd name="connsiteY3" fmla="*/ 2729947 h 5459894"/>
              <a:gd name="connsiteX4" fmla="*/ 6705601 w 8070575"/>
              <a:gd name="connsiteY4" fmla="*/ 5459894 h 5459894"/>
              <a:gd name="connsiteX5" fmla="*/ 13253 w 8070575"/>
              <a:gd name="connsiteY5" fmla="*/ 5459894 h 5459894"/>
              <a:gd name="connsiteX6" fmla="*/ 0 w 8070575"/>
              <a:gd name="connsiteY6" fmla="*/ 2716695 h 5459894"/>
              <a:gd name="connsiteX0" fmla="*/ 0 w 8070575"/>
              <a:gd name="connsiteY0" fmla="*/ 2716695 h 6680341"/>
              <a:gd name="connsiteX1" fmla="*/ 13253 w 8070575"/>
              <a:gd name="connsiteY1" fmla="*/ 0 h 6680341"/>
              <a:gd name="connsiteX2" fmla="*/ 6705601 w 8070575"/>
              <a:gd name="connsiteY2" fmla="*/ 0 h 6680341"/>
              <a:gd name="connsiteX3" fmla="*/ 8070575 w 8070575"/>
              <a:gd name="connsiteY3" fmla="*/ 2729947 h 6680341"/>
              <a:gd name="connsiteX4" fmla="*/ 5143555 w 8070575"/>
              <a:gd name="connsiteY4" fmla="*/ 6680341 h 6680341"/>
              <a:gd name="connsiteX5" fmla="*/ 13253 w 8070575"/>
              <a:gd name="connsiteY5" fmla="*/ 5459894 h 6680341"/>
              <a:gd name="connsiteX6" fmla="*/ 0 w 8070575"/>
              <a:gd name="connsiteY6" fmla="*/ 2716695 h 6680341"/>
              <a:gd name="connsiteX0" fmla="*/ 0 w 8070575"/>
              <a:gd name="connsiteY0" fmla="*/ 2716695 h 6654648"/>
              <a:gd name="connsiteX1" fmla="*/ 13253 w 8070575"/>
              <a:gd name="connsiteY1" fmla="*/ 0 h 6654648"/>
              <a:gd name="connsiteX2" fmla="*/ 6705601 w 8070575"/>
              <a:gd name="connsiteY2" fmla="*/ 0 h 6654648"/>
              <a:gd name="connsiteX3" fmla="*/ 8070575 w 8070575"/>
              <a:gd name="connsiteY3" fmla="*/ 2729947 h 6654648"/>
              <a:gd name="connsiteX4" fmla="*/ 4959147 w 8070575"/>
              <a:gd name="connsiteY4" fmla="*/ 6654648 h 6654648"/>
              <a:gd name="connsiteX5" fmla="*/ 13253 w 8070575"/>
              <a:gd name="connsiteY5" fmla="*/ 5459894 h 6654648"/>
              <a:gd name="connsiteX6" fmla="*/ 0 w 8070575"/>
              <a:gd name="connsiteY6" fmla="*/ 2716695 h 6654648"/>
              <a:gd name="connsiteX0" fmla="*/ 0 w 8070575"/>
              <a:gd name="connsiteY0" fmla="*/ 2716695 h 6654648"/>
              <a:gd name="connsiteX1" fmla="*/ 13253 w 8070575"/>
              <a:gd name="connsiteY1" fmla="*/ 0 h 6654648"/>
              <a:gd name="connsiteX2" fmla="*/ 6705601 w 8070575"/>
              <a:gd name="connsiteY2" fmla="*/ 0 h 6654648"/>
              <a:gd name="connsiteX3" fmla="*/ 8070575 w 8070575"/>
              <a:gd name="connsiteY3" fmla="*/ 2729947 h 6654648"/>
              <a:gd name="connsiteX4" fmla="*/ 4959147 w 8070575"/>
              <a:gd name="connsiteY4" fmla="*/ 6654648 h 6654648"/>
              <a:gd name="connsiteX5" fmla="*/ 13253 w 8070575"/>
              <a:gd name="connsiteY5" fmla="*/ 4175212 h 6654648"/>
              <a:gd name="connsiteX6" fmla="*/ 0 w 8070575"/>
              <a:gd name="connsiteY6" fmla="*/ 2716695 h 6654648"/>
              <a:gd name="connsiteX0" fmla="*/ 0 w 8070575"/>
              <a:gd name="connsiteY0" fmla="*/ 2716695 h 6654648"/>
              <a:gd name="connsiteX1" fmla="*/ 13253 w 8070575"/>
              <a:gd name="connsiteY1" fmla="*/ 0 h 6654648"/>
              <a:gd name="connsiteX2" fmla="*/ 6705601 w 8070575"/>
              <a:gd name="connsiteY2" fmla="*/ 0 h 6654648"/>
              <a:gd name="connsiteX3" fmla="*/ 8070575 w 8070575"/>
              <a:gd name="connsiteY3" fmla="*/ 2729947 h 6654648"/>
              <a:gd name="connsiteX4" fmla="*/ 4959147 w 8070575"/>
              <a:gd name="connsiteY4" fmla="*/ 6654648 h 6654648"/>
              <a:gd name="connsiteX5" fmla="*/ 13253 w 8070575"/>
              <a:gd name="connsiteY5" fmla="*/ 4779012 h 6654648"/>
              <a:gd name="connsiteX6" fmla="*/ 0 w 8070575"/>
              <a:gd name="connsiteY6" fmla="*/ 2716695 h 665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70575" h="6654648">
                <a:moveTo>
                  <a:pt x="0" y="2716695"/>
                </a:moveTo>
                <a:cubicBezTo>
                  <a:pt x="4418" y="1811130"/>
                  <a:pt x="8835" y="905565"/>
                  <a:pt x="13253" y="0"/>
                </a:cubicBezTo>
                <a:lnTo>
                  <a:pt x="6705601" y="0"/>
                </a:lnTo>
                <a:lnTo>
                  <a:pt x="8070575" y="2729947"/>
                </a:lnTo>
                <a:lnTo>
                  <a:pt x="4959147" y="6654648"/>
                </a:lnTo>
                <a:lnTo>
                  <a:pt x="13253" y="4779012"/>
                </a:lnTo>
                <a:cubicBezTo>
                  <a:pt x="8835" y="3864612"/>
                  <a:pt x="4418" y="3631095"/>
                  <a:pt x="0" y="2716695"/>
                </a:cubicBezTo>
                <a:close/>
              </a:path>
            </a:pathLst>
          </a:custGeom>
          <a:solidFill>
            <a:srgbClr val="0890D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KSO_FD"/>
          <p:cNvSpPr>
            <a:spLocks noGrp="1"/>
          </p:cNvSpPr>
          <p:nvPr>
            <p:ph type="dt" sz="half" idx="10"/>
          </p:nvPr>
        </p:nvSpPr>
        <p:spPr/>
        <p:txBody>
          <a:bodyPr/>
          <a:lstStyle/>
          <a:p>
            <a:fld id="{B5F978DD-03B7-42BE-ACF7-BAB870A33E0E}" type="datetimeFigureOut">
              <a:rPr lang="zh-CN" altLang="en-US" smtClean="0"/>
              <a:pPr/>
              <a:t>2019/5/8</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02988E85-C28B-47BD-ACD4-4CAA15AAD99B}" type="slidenum">
              <a:rPr lang="zh-CN" altLang="en-US" smtClean="0"/>
              <a:pPr/>
              <a:t>‹#›</a:t>
            </a:fld>
            <a:endParaRPr lang="zh-CN" altLang="en-US"/>
          </a:p>
        </p:txBody>
      </p:sp>
      <p:sp>
        <p:nvSpPr>
          <p:cNvPr id="3" name="KSO_CT2"/>
          <p:cNvSpPr>
            <a:spLocks noGrp="1"/>
          </p:cNvSpPr>
          <p:nvPr>
            <p:ph type="subTitle" idx="1" hasCustomPrompt="1"/>
          </p:nvPr>
        </p:nvSpPr>
        <p:spPr>
          <a:xfrm>
            <a:off x="311035" y="3756972"/>
            <a:ext cx="8299565" cy="403219"/>
          </a:xfrm>
          <a:noFill/>
        </p:spPr>
        <p:txBody>
          <a:bodyPr>
            <a:noAutofit/>
          </a:bodyPr>
          <a:lstStyle>
            <a:lvl1pPr marL="0" indent="0" algn="ctr">
              <a:buNone/>
              <a:defRPr sz="1800">
                <a:solidFill>
                  <a:schemeClr val="bg1"/>
                </a:solidFill>
                <a:effectLs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smtClean="0"/>
              <a:t>单击此处添加您的副标题</a:t>
            </a:r>
          </a:p>
        </p:txBody>
      </p:sp>
      <p:sp>
        <p:nvSpPr>
          <p:cNvPr id="7" name="KSO_CT1"/>
          <p:cNvSpPr>
            <a:spLocks noGrp="1"/>
          </p:cNvSpPr>
          <p:nvPr>
            <p:ph type="title" hasCustomPrompt="1"/>
          </p:nvPr>
        </p:nvSpPr>
        <p:spPr>
          <a:xfrm>
            <a:off x="311035" y="1828800"/>
            <a:ext cx="8299565" cy="1484486"/>
          </a:xfrm>
        </p:spPr>
        <p:txBody>
          <a:bodyPr>
            <a:noAutofit/>
          </a:bodyPr>
          <a:lstStyle>
            <a:lvl1pPr algn="ctr">
              <a:defRPr sz="4000" baseline="0">
                <a:solidFill>
                  <a:schemeClr val="bg1"/>
                </a:solidFill>
                <a:effectLst/>
                <a:latin typeface="+mj-lt"/>
              </a:defRPr>
            </a:lvl1pPr>
          </a:lstStyle>
          <a:p>
            <a:r>
              <a:rPr lang="zh-CN" altLang="en-US" smtClean="0"/>
              <a:t>单击此处添加</a:t>
            </a:r>
            <a:r>
              <a:rPr lang="zh-CN" altLang="en-US" dirty="0" smtClean="0"/>
              <a:t>您的标题文字</a:t>
            </a:r>
            <a:endParaRPr lang="zh-CN" altLang="en-US" dirty="0"/>
          </a:p>
        </p:txBody>
      </p:sp>
    </p:spTree>
    <p:extLst>
      <p:ext uri="{BB962C8B-B14F-4D97-AF65-F5344CB8AC3E}">
        <p14:creationId xmlns:p14="http://schemas.microsoft.com/office/powerpoint/2010/main" xmlns="" val="2413419416"/>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15:guide id="1" orient="horz" pos="1620">
          <p15:clr>
            <a:srgbClr val="FBAE40"/>
          </p15:clr>
        </p15:guide>
        <p15:guide id="2" pos="4967">
          <p15:clr>
            <a:srgbClr val="FBAE40"/>
          </p15:clr>
        </p15:guide>
        <p15:guide id="3" orient="horz" pos="2160">
          <p15:clr>
            <a:srgbClr val="FBAE40"/>
          </p15:clr>
        </p15:guide>
        <p15:guide id="4" pos="66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pic>
        <p:nvPicPr>
          <p:cNvPr id="8" name="图片 7"/>
          <p:cNvPicPr>
            <a:picLocks noChangeAspect="1"/>
          </p:cNvPicPr>
          <p:nvPr/>
        </p:nvPicPr>
        <p:blipFill>
          <a:blip r:embed="rId2" cstate="print">
            <a:extLst>
              <a:ext uri="{BEBA8EAE-BF5A-486C-A8C5-ECC9F3942E4B}">
                <a14:imgProps xmlns:a14="http://schemas.microsoft.com/office/drawing/2010/main" xmlns="">
                  <a14:imgLayer r:embed="rId3">
                    <a14:imgEffect>
                      <a14:artisticLineDrawing/>
                    </a14:imgEffect>
                  </a14:imgLayer>
                </a14:imgProps>
              </a:ext>
              <a:ext uri="{28A0092B-C50C-407E-A947-70E740481C1C}">
                <a14:useLocalDpi xmlns:a14="http://schemas.microsoft.com/office/drawing/2010/main" xmlns="" val="0"/>
              </a:ext>
            </a:extLst>
          </a:blip>
          <a:stretch>
            <a:fillRect/>
          </a:stretch>
        </p:blipFill>
        <p:spPr>
          <a:xfrm>
            <a:off x="-1" y="0"/>
            <a:ext cx="12192001" cy="6858000"/>
          </a:xfrm>
          <a:prstGeom prst="rect">
            <a:avLst/>
          </a:prstGeom>
        </p:spPr>
      </p:pic>
      <p:sp>
        <p:nvSpPr>
          <p:cNvPr id="2" name="KSO_BT1"/>
          <p:cNvSpPr>
            <a:spLocks noGrp="1"/>
          </p:cNvSpPr>
          <p:nvPr>
            <p:ph type="title"/>
          </p:nvPr>
        </p:nvSpPr>
        <p:spPr>
          <a:xfrm>
            <a:off x="1246192" y="457200"/>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noChangeAspect="1"/>
          </p:cNvSpPr>
          <p:nvPr>
            <p:ph type="pic" idx="1"/>
          </p:nvPr>
        </p:nvSpPr>
        <p:spPr>
          <a:xfrm>
            <a:off x="5442833" y="987429"/>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KSO_BC2"/>
          <p:cNvSpPr>
            <a:spLocks noGrp="1"/>
          </p:cNvSpPr>
          <p:nvPr>
            <p:ph type="body" sz="half" idx="2"/>
          </p:nvPr>
        </p:nvSpPr>
        <p:spPr>
          <a:xfrm>
            <a:off x="1246192" y="2057401"/>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B5F978DD-03B7-42BE-ACF7-BAB870A33E0E}" type="datetimeFigureOut">
              <a:rPr lang="zh-CN" altLang="en-US" smtClean="0"/>
              <a:pPr/>
              <a:t>2019/5/8</a:t>
            </a:fld>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02988E85-C28B-47BD-ACD4-4CAA15AAD99B}" type="slidenum">
              <a:rPr lang="zh-CN" altLang="en-US" smtClean="0"/>
              <a:pPr/>
              <a:t>‹#›</a:t>
            </a:fld>
            <a:endParaRPr lang="zh-CN" altLang="en-US"/>
          </a:p>
        </p:txBody>
      </p:sp>
    </p:spTree>
    <p:extLst>
      <p:ext uri="{BB962C8B-B14F-4D97-AF65-F5344CB8AC3E}">
        <p14:creationId xmlns:p14="http://schemas.microsoft.com/office/powerpoint/2010/main" xmlns="" val="2911007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B5F978DD-03B7-42BE-ACF7-BAB870A33E0E}" type="datetimeFigureOut">
              <a:rPr lang="zh-CN" altLang="en-US" smtClean="0"/>
              <a:pPr/>
              <a:t>2019/5/8</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02988E85-C28B-47BD-ACD4-4CAA15AAD99B}" type="slidenum">
              <a:rPr lang="zh-CN" altLang="en-US" smtClean="0"/>
              <a:pPr/>
              <a:t>‹#›</a:t>
            </a:fld>
            <a:endParaRPr lang="zh-CN" altLang="en-US"/>
          </a:p>
        </p:txBody>
      </p:sp>
    </p:spTree>
    <p:extLst>
      <p:ext uri="{BB962C8B-B14F-4D97-AF65-F5344CB8AC3E}">
        <p14:creationId xmlns:p14="http://schemas.microsoft.com/office/powerpoint/2010/main" xmlns="" val="4101823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pic>
        <p:nvPicPr>
          <p:cNvPr id="7" name="图片 6"/>
          <p:cNvPicPr>
            <a:picLocks noChangeAspect="1"/>
          </p:cNvPicPr>
          <p:nvPr/>
        </p:nvPicPr>
        <p:blipFill>
          <a:blip r:embed="rId2" cstate="print">
            <a:extLst>
              <a:ext uri="{BEBA8EAE-BF5A-486C-A8C5-ECC9F3942E4B}">
                <a14:imgProps xmlns:a14="http://schemas.microsoft.com/office/drawing/2010/main" xmlns="">
                  <a14:imgLayer r:embed="rId3">
                    <a14:imgEffect>
                      <a14:artisticLineDrawing/>
                    </a14:imgEffect>
                  </a14:imgLayer>
                </a14:imgProps>
              </a:ext>
              <a:ext uri="{28A0092B-C50C-407E-A947-70E740481C1C}">
                <a14:useLocalDpi xmlns:a14="http://schemas.microsoft.com/office/drawing/2010/main" xmlns="" val="0"/>
              </a:ext>
            </a:extLst>
          </a:blip>
          <a:stretch>
            <a:fillRect/>
          </a:stretch>
        </p:blipFill>
        <p:spPr>
          <a:xfrm>
            <a:off x="-1" y="0"/>
            <a:ext cx="12192001" cy="6858000"/>
          </a:xfrm>
          <a:prstGeom prst="rect">
            <a:avLst/>
          </a:prstGeom>
        </p:spPr>
      </p:pic>
      <p:sp>
        <p:nvSpPr>
          <p:cNvPr id="2" name="KSO_BT1"/>
          <p:cNvSpPr>
            <a:spLocks noGrp="1"/>
          </p:cNvSpPr>
          <p:nvPr>
            <p:ph type="title" orient="vert"/>
          </p:nvPr>
        </p:nvSpPr>
        <p:spPr>
          <a:xfrm>
            <a:off x="10171290" y="365127"/>
            <a:ext cx="1182511" cy="5811839"/>
          </a:xfrm>
        </p:spPr>
        <p:txBody>
          <a:bodyPr vert="eaVert"/>
          <a:lstStyle/>
          <a:p>
            <a:r>
              <a:rPr lang="zh-CN" altLang="en-US" smtClean="0"/>
              <a:t>单击此处编辑母版标题样式</a:t>
            </a:r>
            <a:endParaRPr lang="en-US" dirty="0"/>
          </a:p>
        </p:txBody>
      </p:sp>
      <p:sp>
        <p:nvSpPr>
          <p:cNvPr id="3" name="KSO_BC1"/>
          <p:cNvSpPr>
            <a:spLocks noGrp="1"/>
          </p:cNvSpPr>
          <p:nvPr>
            <p:ph type="body" orient="vert" idx="1"/>
          </p:nvPr>
        </p:nvSpPr>
        <p:spPr>
          <a:xfrm>
            <a:off x="2113842" y="365127"/>
            <a:ext cx="7933269" cy="5811839"/>
          </a:xfrm>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B5F978DD-03B7-42BE-ACF7-BAB870A33E0E}" type="datetimeFigureOut">
              <a:rPr lang="zh-CN" altLang="en-US" smtClean="0"/>
              <a:pPr/>
              <a:t>2019/5/8</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02988E85-C28B-47BD-ACD4-4CAA15AAD99B}" type="slidenum">
              <a:rPr lang="zh-CN" altLang="en-US" smtClean="0"/>
              <a:pPr/>
              <a:t>‹#›</a:t>
            </a:fld>
            <a:endParaRPr lang="zh-CN" altLang="en-US"/>
          </a:p>
        </p:txBody>
      </p:sp>
    </p:spTree>
    <p:extLst>
      <p:ext uri="{BB962C8B-B14F-4D97-AF65-F5344CB8AC3E}">
        <p14:creationId xmlns:p14="http://schemas.microsoft.com/office/powerpoint/2010/main" xmlns="" val="114323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a:xfrm>
            <a:off x="664234" y="210150"/>
            <a:ext cx="10834777" cy="699595"/>
          </a:xfrm>
        </p:spPr>
        <p:txBody>
          <a:bodyPr/>
          <a:lstStyle/>
          <a:p>
            <a:r>
              <a:rPr lang="zh-CN" altLang="en-US" smtClean="0"/>
              <a:t>单击此处编辑母版标题样式</a:t>
            </a:r>
            <a:endParaRPr lang="en-US" dirty="0"/>
          </a:p>
        </p:txBody>
      </p:sp>
      <p:sp>
        <p:nvSpPr>
          <p:cNvPr id="3" name="KSO_BC1"/>
          <p:cNvSpPr>
            <a:spLocks noGrp="1"/>
          </p:cNvSpPr>
          <p:nvPr>
            <p:ph idx="1"/>
          </p:nvPr>
        </p:nvSpPr>
        <p:spPr>
          <a:xfrm>
            <a:off x="664234" y="1066303"/>
            <a:ext cx="10834777" cy="5193212"/>
          </a:xfrm>
        </p:spPr>
        <p:txBody>
          <a:bodyPr>
            <a:normAutofit/>
          </a:bodyPr>
          <a:lstStyle>
            <a:lvl1pPr>
              <a:buSzPct val="50000"/>
              <a:defRPr sz="2400"/>
            </a:lvl1pPr>
            <a:lvl2pPr>
              <a:defRPr sz="1800"/>
            </a:lvl2pPr>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B5F978DD-03B7-42BE-ACF7-BAB870A33E0E}" type="datetimeFigureOut">
              <a:rPr lang="zh-CN" altLang="en-US" smtClean="0"/>
              <a:pPr/>
              <a:t>2019/5/8</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02988E85-C28B-47BD-ACD4-4CAA15AAD99B}" type="slidenum">
              <a:rPr lang="zh-CN" altLang="en-US" smtClean="0"/>
              <a:pPr/>
              <a:t>‹#›</a:t>
            </a:fld>
            <a:endParaRPr lang="zh-CN" altLang="en-US"/>
          </a:p>
        </p:txBody>
      </p:sp>
    </p:spTree>
    <p:extLst>
      <p:ext uri="{BB962C8B-B14F-4D97-AF65-F5344CB8AC3E}">
        <p14:creationId xmlns:p14="http://schemas.microsoft.com/office/powerpoint/2010/main" xmlns="" val="1129105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2130149" y="2298065"/>
            <a:ext cx="7994651" cy="1235075"/>
          </a:xfrm>
        </p:spPr>
        <p:txBody>
          <a:bodyPr anchor="b">
            <a:normAutofit/>
          </a:bodyPr>
          <a:lstStyle>
            <a:lvl1pPr algn="ctr">
              <a:defRPr sz="4000">
                <a:solidFill>
                  <a:schemeClr val="accent1"/>
                </a:solidFill>
                <a:effectLst/>
              </a:defRPr>
            </a:lvl1pPr>
          </a:lstStyle>
          <a:p>
            <a:r>
              <a:rPr lang="zh-CN" altLang="en-US" dirty="0" smtClean="0"/>
              <a:t>此处添加您的标题</a:t>
            </a:r>
            <a:endParaRPr lang="en-US" dirty="0"/>
          </a:p>
        </p:txBody>
      </p:sp>
      <p:sp>
        <p:nvSpPr>
          <p:cNvPr id="3" name="KSO_ST2"/>
          <p:cNvSpPr>
            <a:spLocks noGrp="1"/>
          </p:cNvSpPr>
          <p:nvPr>
            <p:ph type="body" idx="1" hasCustomPrompt="1"/>
          </p:nvPr>
        </p:nvSpPr>
        <p:spPr>
          <a:xfrm>
            <a:off x="2130149" y="3567098"/>
            <a:ext cx="7994649" cy="468000"/>
          </a:xfrm>
          <a:prstGeom prst="rect">
            <a:avLst/>
          </a:prstGeom>
          <a:noFill/>
        </p:spPr>
        <p:txBody>
          <a:bodyPr anchor="ctr">
            <a:normAutofit/>
          </a:bodyPr>
          <a:lstStyle>
            <a:lvl1pPr marL="0" indent="0" algn="ctr">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zh-CN" altLang="en-US" dirty="0" smtClean="0"/>
              <a:t>单击此处添加您的副标题</a:t>
            </a:r>
            <a:endParaRPr lang="en-US" altLang="zh-CN" dirty="0"/>
          </a:p>
        </p:txBody>
      </p:sp>
      <p:sp>
        <p:nvSpPr>
          <p:cNvPr id="4" name="KSO_FD"/>
          <p:cNvSpPr>
            <a:spLocks noGrp="1"/>
          </p:cNvSpPr>
          <p:nvPr>
            <p:ph type="dt" sz="half" idx="10"/>
          </p:nvPr>
        </p:nvSpPr>
        <p:spPr/>
        <p:txBody>
          <a:bodyPr/>
          <a:lstStyle/>
          <a:p>
            <a:fld id="{B5F978DD-03B7-42BE-ACF7-BAB870A33E0E}" type="datetimeFigureOut">
              <a:rPr lang="zh-CN" altLang="en-US" smtClean="0"/>
              <a:pPr/>
              <a:t>2019/5/8</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02988E85-C28B-47BD-ACD4-4CAA15AAD99B}" type="slidenum">
              <a:rPr lang="zh-CN" altLang="en-US" smtClean="0"/>
              <a:pPr/>
              <a:t>‹#›</a:t>
            </a:fld>
            <a:endParaRPr lang="zh-CN" altLang="en-US"/>
          </a:p>
        </p:txBody>
      </p:sp>
    </p:spTree>
    <p:extLst>
      <p:ext uri="{BB962C8B-B14F-4D97-AF65-F5344CB8AC3E}">
        <p14:creationId xmlns:p14="http://schemas.microsoft.com/office/powerpoint/2010/main" xmlns="" val="852561955"/>
      </p:ext>
    </p:extLst>
  </p:cSld>
  <p:clrMapOvr>
    <a:masterClrMapping/>
  </p:clrMapOvr>
  <p:extLst mod="1">
    <p:ext uri="{DCECCB84-F9BA-43D5-87BE-67443E8EF086}">
      <p15:sldGuideLst xmlns:p15="http://schemas.microsoft.com/office/powerpoint/2012/main" xmlns=""/>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sz="half" idx="1"/>
          </p:nvPr>
        </p:nvSpPr>
        <p:spPr>
          <a:xfrm>
            <a:off x="1399823" y="1244602"/>
            <a:ext cx="5080000" cy="4932363"/>
          </a:xfrm>
        </p:spPr>
        <p:txBody>
          <a:bodyPr/>
          <a:lstStyle/>
          <a:p>
            <a:pPr lvl="0"/>
            <a:r>
              <a:rPr lang="zh-CN" altLang="en-US" smtClean="0"/>
              <a:t>单击此处编辑母版文本样式</a:t>
            </a:r>
          </a:p>
          <a:p>
            <a:pPr lvl="1"/>
            <a:r>
              <a:rPr lang="zh-CN" altLang="en-US" smtClean="0"/>
              <a:t>第二级</a:t>
            </a:r>
          </a:p>
        </p:txBody>
      </p:sp>
      <p:sp>
        <p:nvSpPr>
          <p:cNvPr id="4" name="KSO_BC2"/>
          <p:cNvSpPr>
            <a:spLocks noGrp="1"/>
          </p:cNvSpPr>
          <p:nvPr>
            <p:ph sz="half" idx="2"/>
          </p:nvPr>
        </p:nvSpPr>
        <p:spPr>
          <a:xfrm>
            <a:off x="6519335" y="1244602"/>
            <a:ext cx="5094116" cy="4932363"/>
          </a:xfrm>
        </p:spPr>
        <p:txBody>
          <a:bodyPr/>
          <a:lstStyle/>
          <a:p>
            <a:pPr lvl="0"/>
            <a:r>
              <a:rPr lang="zh-CN" altLang="en-US" smtClean="0"/>
              <a:t>单击此处编辑母版文本样式</a:t>
            </a:r>
          </a:p>
          <a:p>
            <a:pPr lvl="1"/>
            <a:r>
              <a:rPr lang="zh-CN" altLang="en-US" smtClean="0"/>
              <a:t>第二级</a:t>
            </a:r>
          </a:p>
        </p:txBody>
      </p:sp>
      <p:sp>
        <p:nvSpPr>
          <p:cNvPr id="5" name="KSO_FD"/>
          <p:cNvSpPr>
            <a:spLocks noGrp="1"/>
          </p:cNvSpPr>
          <p:nvPr>
            <p:ph type="dt" sz="half" idx="10"/>
          </p:nvPr>
        </p:nvSpPr>
        <p:spPr/>
        <p:txBody>
          <a:bodyPr/>
          <a:lstStyle/>
          <a:p>
            <a:fld id="{B5F978DD-03B7-42BE-ACF7-BAB870A33E0E}" type="datetimeFigureOut">
              <a:rPr lang="zh-CN" altLang="en-US" smtClean="0"/>
              <a:pPr/>
              <a:t>2019/5/8</a:t>
            </a:fld>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02988E85-C28B-47BD-ACD4-4CAA15AAD99B}" type="slidenum">
              <a:rPr lang="zh-CN" altLang="en-US" smtClean="0"/>
              <a:pPr/>
              <a:t>‹#›</a:t>
            </a:fld>
            <a:endParaRPr lang="zh-CN" altLang="en-US"/>
          </a:p>
        </p:txBody>
      </p:sp>
    </p:spTree>
    <p:extLst>
      <p:ext uri="{BB962C8B-B14F-4D97-AF65-F5344CB8AC3E}">
        <p14:creationId xmlns:p14="http://schemas.microsoft.com/office/powerpoint/2010/main" xmlns="" val="1000612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2302932" y="118532"/>
            <a:ext cx="9312101" cy="71702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9435" y="1376363"/>
            <a:ext cx="5157787"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KSO_BC1"/>
          <p:cNvSpPr>
            <a:spLocks noGrp="1"/>
          </p:cNvSpPr>
          <p:nvPr>
            <p:ph sz="half" idx="2"/>
          </p:nvPr>
        </p:nvSpPr>
        <p:spPr>
          <a:xfrm>
            <a:off x="1099435" y="2200275"/>
            <a:ext cx="5157787" cy="3684588"/>
          </a:xfrm>
        </p:spPr>
        <p:txBody>
          <a:bodyPr/>
          <a:lstStyle/>
          <a:p>
            <a:pPr lvl="0"/>
            <a:r>
              <a:rPr lang="zh-CN" altLang="en-US" smtClean="0"/>
              <a:t>单击此处编辑母版文本样式</a:t>
            </a:r>
          </a:p>
          <a:p>
            <a:pPr lvl="1"/>
            <a:r>
              <a:rPr lang="zh-CN" altLang="en-US" smtClean="0"/>
              <a:t>第二级</a:t>
            </a:r>
          </a:p>
        </p:txBody>
      </p:sp>
      <p:sp>
        <p:nvSpPr>
          <p:cNvPr id="5" name="Text Placeholder 4"/>
          <p:cNvSpPr>
            <a:spLocks noGrp="1"/>
          </p:cNvSpPr>
          <p:nvPr>
            <p:ph type="body" sz="quarter" idx="3"/>
          </p:nvPr>
        </p:nvSpPr>
        <p:spPr>
          <a:xfrm>
            <a:off x="6431849" y="1376363"/>
            <a:ext cx="5183188"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KSO_BC2"/>
          <p:cNvSpPr>
            <a:spLocks noGrp="1"/>
          </p:cNvSpPr>
          <p:nvPr>
            <p:ph sz="quarter" idx="4"/>
          </p:nvPr>
        </p:nvSpPr>
        <p:spPr>
          <a:xfrm>
            <a:off x="6431849" y="2200275"/>
            <a:ext cx="5183188" cy="3684588"/>
          </a:xfrm>
        </p:spPr>
        <p:txBody>
          <a:bodyPr/>
          <a:lstStyle/>
          <a:p>
            <a:pPr lvl="0"/>
            <a:r>
              <a:rPr lang="zh-CN" altLang="en-US" smtClean="0"/>
              <a:t>单击此处编辑母版文本样式</a:t>
            </a:r>
          </a:p>
          <a:p>
            <a:pPr lvl="1"/>
            <a:r>
              <a:rPr lang="zh-CN" altLang="en-US" smtClean="0"/>
              <a:t>第二级</a:t>
            </a:r>
          </a:p>
        </p:txBody>
      </p:sp>
      <p:sp>
        <p:nvSpPr>
          <p:cNvPr id="7" name="KSO_FD"/>
          <p:cNvSpPr>
            <a:spLocks noGrp="1"/>
          </p:cNvSpPr>
          <p:nvPr>
            <p:ph type="dt" sz="half" idx="10"/>
          </p:nvPr>
        </p:nvSpPr>
        <p:spPr/>
        <p:txBody>
          <a:bodyPr/>
          <a:lstStyle/>
          <a:p>
            <a:fld id="{B5F978DD-03B7-42BE-ACF7-BAB870A33E0E}" type="datetimeFigureOut">
              <a:rPr lang="zh-CN" altLang="en-US" smtClean="0"/>
              <a:pPr/>
              <a:t>2019/5/8</a:t>
            </a:fld>
            <a:endParaRPr lang="zh-CN" altLang="en-US"/>
          </a:p>
        </p:txBody>
      </p:sp>
      <p:sp>
        <p:nvSpPr>
          <p:cNvPr id="8" name="KSO_FT"/>
          <p:cNvSpPr>
            <a:spLocks noGrp="1"/>
          </p:cNvSpPr>
          <p:nvPr>
            <p:ph type="ftr" sz="quarter" idx="11"/>
          </p:nvPr>
        </p:nvSpPr>
        <p:spPr/>
        <p:txBody>
          <a:bodyPr/>
          <a:lstStyle/>
          <a:p>
            <a:endParaRPr lang="zh-CN" altLang="en-US"/>
          </a:p>
        </p:txBody>
      </p:sp>
      <p:sp>
        <p:nvSpPr>
          <p:cNvPr id="9" name="KSO_FN"/>
          <p:cNvSpPr>
            <a:spLocks noGrp="1"/>
          </p:cNvSpPr>
          <p:nvPr>
            <p:ph type="sldNum" sz="quarter" idx="12"/>
          </p:nvPr>
        </p:nvSpPr>
        <p:spPr/>
        <p:txBody>
          <a:bodyPr/>
          <a:lstStyle/>
          <a:p>
            <a:fld id="{02988E85-C28B-47BD-ACD4-4CAA15AAD99B}" type="slidenum">
              <a:rPr lang="zh-CN" altLang="en-US" smtClean="0"/>
              <a:pPr/>
              <a:t>‹#›</a:t>
            </a:fld>
            <a:endParaRPr lang="zh-CN" altLang="en-US"/>
          </a:p>
        </p:txBody>
      </p:sp>
    </p:spTree>
    <p:extLst>
      <p:ext uri="{BB962C8B-B14F-4D97-AF65-F5344CB8AC3E}">
        <p14:creationId xmlns:p14="http://schemas.microsoft.com/office/powerpoint/2010/main" xmlns="" val="2541710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p>
            <a:fld id="{B5F978DD-03B7-42BE-ACF7-BAB870A33E0E}" type="datetimeFigureOut">
              <a:rPr lang="zh-CN" altLang="en-US" smtClean="0"/>
              <a:pPr/>
              <a:t>2019/5/8</a:t>
            </a:fld>
            <a:endParaRPr lang="zh-CN" altLang="en-US"/>
          </a:p>
        </p:txBody>
      </p:sp>
      <p:sp>
        <p:nvSpPr>
          <p:cNvPr id="4" name="KSO_FT"/>
          <p:cNvSpPr>
            <a:spLocks noGrp="1"/>
          </p:cNvSpPr>
          <p:nvPr>
            <p:ph type="ftr" sz="quarter" idx="11"/>
          </p:nvPr>
        </p:nvSpPr>
        <p:spPr/>
        <p:txBody>
          <a:bodyPr/>
          <a:lstStyle/>
          <a:p>
            <a:endParaRPr lang="zh-CN" altLang="en-US"/>
          </a:p>
        </p:txBody>
      </p:sp>
      <p:sp>
        <p:nvSpPr>
          <p:cNvPr id="5" name="KSO_FN"/>
          <p:cNvSpPr>
            <a:spLocks noGrp="1"/>
          </p:cNvSpPr>
          <p:nvPr>
            <p:ph type="sldNum" sz="quarter" idx="12"/>
          </p:nvPr>
        </p:nvSpPr>
        <p:spPr/>
        <p:txBody>
          <a:bodyPr/>
          <a:lstStyle/>
          <a:p>
            <a:fld id="{02988E85-C28B-47BD-ACD4-4CAA15AAD99B}" type="slidenum">
              <a:rPr lang="zh-CN" altLang="en-US" smtClean="0"/>
              <a:pPr/>
              <a:t>‹#›</a:t>
            </a:fld>
            <a:endParaRPr lang="zh-CN" altLang="en-US"/>
          </a:p>
        </p:txBody>
      </p:sp>
    </p:spTree>
    <p:extLst>
      <p:ext uri="{BB962C8B-B14F-4D97-AF65-F5344CB8AC3E}">
        <p14:creationId xmlns:p14="http://schemas.microsoft.com/office/powerpoint/2010/main" xmlns="" val="2243486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B5F978DD-03B7-42BE-ACF7-BAB870A33E0E}" type="datetimeFigureOut">
              <a:rPr lang="zh-CN" altLang="en-US" smtClean="0"/>
              <a:pPr/>
              <a:t>2019/5/8</a:t>
            </a:fld>
            <a:endParaRPr lang="zh-CN" altLang="en-US"/>
          </a:p>
        </p:txBody>
      </p:sp>
      <p:sp>
        <p:nvSpPr>
          <p:cNvPr id="3" name="KSO_FT"/>
          <p:cNvSpPr>
            <a:spLocks noGrp="1"/>
          </p:cNvSpPr>
          <p:nvPr>
            <p:ph type="ftr" sz="quarter" idx="11"/>
          </p:nvPr>
        </p:nvSpPr>
        <p:spPr/>
        <p:txBody>
          <a:bodyPr/>
          <a:lstStyle/>
          <a:p>
            <a:endParaRPr lang="zh-CN" altLang="en-US"/>
          </a:p>
        </p:txBody>
      </p:sp>
      <p:sp>
        <p:nvSpPr>
          <p:cNvPr id="4" name="KSO_FN"/>
          <p:cNvSpPr>
            <a:spLocks noGrp="1"/>
          </p:cNvSpPr>
          <p:nvPr>
            <p:ph type="sldNum" sz="quarter" idx="12"/>
          </p:nvPr>
        </p:nvSpPr>
        <p:spPr/>
        <p:txBody>
          <a:bodyPr/>
          <a:lstStyle/>
          <a:p>
            <a:fld id="{02988E85-C28B-47BD-ACD4-4CAA15AAD99B}" type="slidenum">
              <a:rPr lang="zh-CN" altLang="en-US" smtClean="0"/>
              <a:pPr/>
              <a:t>‹#›</a:t>
            </a:fld>
            <a:endParaRPr lang="zh-CN" altLang="en-US"/>
          </a:p>
        </p:txBody>
      </p:sp>
      <p:pic>
        <p:nvPicPr>
          <p:cNvPr id="8" name="图片 7"/>
          <p:cNvPicPr>
            <a:picLocks noChangeAspect="1"/>
          </p:cNvPicPr>
          <p:nvPr/>
        </p:nvPicPr>
        <p:blipFill>
          <a:blip r:embed="rId2" cstate="print">
            <a:extLst>
              <a:ext uri="{BEBA8EAE-BF5A-486C-A8C5-ECC9F3942E4B}">
                <a14:imgProps xmlns:a14="http://schemas.microsoft.com/office/drawing/2010/main" xmlns="">
                  <a14:imgLayer r:embed="rId3">
                    <a14:imgEffect>
                      <a14:artisticLineDrawing/>
                    </a14:imgEffect>
                  </a14:imgLayer>
                </a14:imgProps>
              </a:ext>
              <a:ext uri="{28A0092B-C50C-407E-A947-70E740481C1C}">
                <a14:useLocalDpi xmlns:a14="http://schemas.microsoft.com/office/drawing/2010/main" xmlns="" val="0"/>
              </a:ext>
            </a:extLst>
          </a:blip>
          <a:stretch>
            <a:fillRect/>
          </a:stretch>
        </p:blipFill>
        <p:spPr>
          <a:xfrm>
            <a:off x="-1" y="0"/>
            <a:ext cx="12192001" cy="6858000"/>
          </a:xfrm>
          <a:prstGeom prst="rect">
            <a:avLst/>
          </a:prstGeom>
        </p:spPr>
      </p:pic>
    </p:spTree>
    <p:extLst>
      <p:ext uri="{BB962C8B-B14F-4D97-AF65-F5344CB8AC3E}">
        <p14:creationId xmlns:p14="http://schemas.microsoft.com/office/powerpoint/2010/main" xmlns="" val="4191096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pic>
        <p:nvPicPr>
          <p:cNvPr id="8" name="图片 7"/>
          <p:cNvPicPr>
            <a:picLocks noChangeAspect="1"/>
          </p:cNvPicPr>
          <p:nvPr/>
        </p:nvPicPr>
        <p:blipFill>
          <a:blip r:embed="rId2" cstate="print">
            <a:extLst>
              <a:ext uri="{BEBA8EAE-BF5A-486C-A8C5-ECC9F3942E4B}">
                <a14:imgProps xmlns:a14="http://schemas.microsoft.com/office/drawing/2010/main" xmlns="">
                  <a14:imgLayer r:embed="rId3">
                    <a14:imgEffect>
                      <a14:artisticLineDrawing/>
                    </a14:imgEffect>
                  </a14:imgLayer>
                </a14:imgProps>
              </a:ext>
              <a:ext uri="{28A0092B-C50C-407E-A947-70E740481C1C}">
                <a14:useLocalDpi xmlns:a14="http://schemas.microsoft.com/office/drawing/2010/main" xmlns="" val="0"/>
              </a:ext>
            </a:extLst>
          </a:blip>
          <a:stretch>
            <a:fillRect/>
          </a:stretch>
        </p:blipFill>
        <p:spPr>
          <a:xfrm>
            <a:off x="-1" y="0"/>
            <a:ext cx="12192001" cy="6858000"/>
          </a:xfrm>
          <a:prstGeom prst="rect">
            <a:avLst/>
          </a:prstGeom>
        </p:spPr>
      </p:pic>
      <p:sp>
        <p:nvSpPr>
          <p:cNvPr id="2" name="KSO_BT1"/>
          <p:cNvSpPr>
            <a:spLocks noGrp="1"/>
          </p:cNvSpPr>
          <p:nvPr>
            <p:ph type="title"/>
          </p:nvPr>
        </p:nvSpPr>
        <p:spPr>
          <a:xfrm>
            <a:off x="1144590" y="533403"/>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p:cNvSpPr>
          <p:nvPr>
            <p:ph idx="1"/>
          </p:nvPr>
        </p:nvSpPr>
        <p:spPr>
          <a:xfrm>
            <a:off x="5487989" y="1063630"/>
            <a:ext cx="617220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p:txBody>
      </p:sp>
      <p:sp>
        <p:nvSpPr>
          <p:cNvPr id="4" name="KSO_BC2"/>
          <p:cNvSpPr>
            <a:spLocks noGrp="1"/>
          </p:cNvSpPr>
          <p:nvPr>
            <p:ph type="body" sz="half" idx="2"/>
          </p:nvPr>
        </p:nvSpPr>
        <p:spPr>
          <a:xfrm>
            <a:off x="1144590" y="2133603"/>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B5F978DD-03B7-42BE-ACF7-BAB870A33E0E}" type="datetimeFigureOut">
              <a:rPr lang="zh-CN" altLang="en-US" smtClean="0"/>
              <a:pPr/>
              <a:t>2019/5/8</a:t>
            </a:fld>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02988E85-C28B-47BD-ACD4-4CAA15AAD99B}" type="slidenum">
              <a:rPr lang="zh-CN" altLang="en-US" smtClean="0"/>
              <a:pPr/>
              <a:t>‹#›</a:t>
            </a:fld>
            <a:endParaRPr lang="zh-CN" altLang="en-US"/>
          </a:p>
        </p:txBody>
      </p:sp>
    </p:spTree>
    <p:extLst>
      <p:ext uri="{BB962C8B-B14F-4D97-AF65-F5344CB8AC3E}">
        <p14:creationId xmlns:p14="http://schemas.microsoft.com/office/powerpoint/2010/main" xmlns="" val="2886902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1_内容与标题">
    <p:spTree>
      <p:nvGrpSpPr>
        <p:cNvPr id="1" name=""/>
        <p:cNvGrpSpPr/>
        <p:nvPr/>
      </p:nvGrpSpPr>
      <p:grpSpPr>
        <a:xfrm>
          <a:off x="0" y="0"/>
          <a:ext cx="0" cy="0"/>
          <a:chOff x="0" y="0"/>
          <a:chExt cx="0" cy="0"/>
        </a:xfrm>
      </p:grpSpPr>
      <p:pic>
        <p:nvPicPr>
          <p:cNvPr id="8" name="图片 7"/>
          <p:cNvPicPr>
            <a:picLocks noChangeAspect="1"/>
          </p:cNvPicPr>
          <p:nvPr/>
        </p:nvPicPr>
        <p:blipFill>
          <a:blip r:embed="rId2" cstate="print">
            <a:extLst>
              <a:ext uri="{BEBA8EAE-BF5A-486C-A8C5-ECC9F3942E4B}">
                <a14:imgProps xmlns:a14="http://schemas.microsoft.com/office/drawing/2010/main" xmlns="">
                  <a14:imgLayer r:embed="rId3">
                    <a14:imgEffect>
                      <a14:artisticLineDrawing/>
                    </a14:imgEffect>
                  </a14:imgLayer>
                </a14:imgProps>
              </a:ext>
              <a:ext uri="{28A0092B-C50C-407E-A947-70E740481C1C}">
                <a14:useLocalDpi xmlns:a14="http://schemas.microsoft.com/office/drawing/2010/main" xmlns="" val="0"/>
              </a:ext>
            </a:extLst>
          </a:blip>
          <a:stretch>
            <a:fillRect/>
          </a:stretch>
        </p:blipFill>
        <p:spPr>
          <a:xfrm>
            <a:off x="-1" y="0"/>
            <a:ext cx="12192001" cy="6858000"/>
          </a:xfrm>
          <a:prstGeom prst="rect">
            <a:avLst/>
          </a:prstGeom>
        </p:spPr>
      </p:pic>
      <p:sp>
        <p:nvSpPr>
          <p:cNvPr id="2" name="KSO_BT1"/>
          <p:cNvSpPr>
            <a:spLocks noGrp="1"/>
          </p:cNvSpPr>
          <p:nvPr>
            <p:ph type="title"/>
          </p:nvPr>
        </p:nvSpPr>
        <p:spPr>
          <a:xfrm>
            <a:off x="1144590" y="533403"/>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p:cNvSpPr>
          <p:nvPr>
            <p:ph idx="1"/>
          </p:nvPr>
        </p:nvSpPr>
        <p:spPr>
          <a:xfrm>
            <a:off x="5487989" y="1063630"/>
            <a:ext cx="617220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p:txBody>
      </p:sp>
      <p:sp>
        <p:nvSpPr>
          <p:cNvPr id="4" name="KSO_BC2"/>
          <p:cNvSpPr>
            <a:spLocks noGrp="1"/>
          </p:cNvSpPr>
          <p:nvPr>
            <p:ph type="body" sz="half" idx="2"/>
          </p:nvPr>
        </p:nvSpPr>
        <p:spPr>
          <a:xfrm>
            <a:off x="1144590" y="2133603"/>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B5F978DD-03B7-42BE-ACF7-BAB870A33E0E}" type="datetimeFigureOut">
              <a:rPr lang="zh-CN" altLang="en-US" smtClean="0"/>
              <a:pPr/>
              <a:t>2019/5/8</a:t>
            </a:fld>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02988E85-C28B-47BD-ACD4-4CAA15AAD99B}" type="slidenum">
              <a:rPr lang="zh-CN" altLang="en-US" smtClean="0"/>
              <a:pPr/>
              <a:t>‹#›</a:t>
            </a:fld>
            <a:endParaRPr lang="zh-CN" altLang="en-US"/>
          </a:p>
        </p:txBody>
      </p:sp>
    </p:spTree>
    <p:extLst>
      <p:ext uri="{BB962C8B-B14F-4D97-AF65-F5344CB8AC3E}">
        <p14:creationId xmlns:p14="http://schemas.microsoft.com/office/powerpoint/2010/main" xmlns="" val="4107537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p:nvPicPr>
        <p:blipFill>
          <a:blip r:embed="rId14" cstate="print">
            <a:extLst>
              <a:ext uri="{28A0092B-C50C-407E-A947-70E740481C1C}">
                <a14:useLocalDpi xmlns:a14="http://schemas.microsoft.com/office/drawing/2010/main" xmlns="" val="0"/>
              </a:ext>
            </a:extLst>
          </a:blip>
          <a:stretch>
            <a:fillRect/>
          </a:stretch>
        </p:blipFill>
        <p:spPr>
          <a:xfrm>
            <a:off x="-1" y="0"/>
            <a:ext cx="12192001" cy="6858000"/>
          </a:xfrm>
          <a:prstGeom prst="rect">
            <a:avLst/>
          </a:prstGeom>
        </p:spPr>
      </p:pic>
      <p:sp>
        <p:nvSpPr>
          <p:cNvPr id="7" name="矩形 6"/>
          <p:cNvSpPr/>
          <p:nvPr/>
        </p:nvSpPr>
        <p:spPr>
          <a:xfrm>
            <a:off x="0" y="0"/>
            <a:ext cx="12192000" cy="6858000"/>
          </a:xfrm>
          <a:prstGeom prst="rect">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KSO_BT1"/>
          <p:cNvSpPr>
            <a:spLocks noGrp="1"/>
          </p:cNvSpPr>
          <p:nvPr>
            <p:ph type="title"/>
          </p:nvPr>
        </p:nvSpPr>
        <p:spPr>
          <a:xfrm>
            <a:off x="690113" y="190494"/>
            <a:ext cx="10791645" cy="699595"/>
          </a:xfrm>
          <a:prstGeom prst="rect">
            <a:avLst/>
          </a:prstGeom>
        </p:spPr>
        <p:txBody>
          <a:bodyPr vert="horz" lIns="91440" tIns="45720" rIns="91440" bIns="45720" rtlCol="0" anchor="b">
            <a:normAutofit/>
          </a:bodyPr>
          <a:lstStyle/>
          <a:p>
            <a:r>
              <a:rPr lang="zh-CN" altLang="en-US" dirty="0" smtClean="0"/>
              <a:t>单击此处编辑母版标题样式</a:t>
            </a:r>
            <a:endParaRPr lang="en-US" dirty="0"/>
          </a:p>
        </p:txBody>
      </p:sp>
      <p:sp>
        <p:nvSpPr>
          <p:cNvPr id="4" name="KSO_FD"/>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5F978DD-03B7-42BE-ACF7-BAB870A33E0E}" type="datetimeFigureOut">
              <a:rPr lang="zh-CN" altLang="en-US" smtClean="0"/>
              <a:pPr/>
              <a:t>2019/5/8</a:t>
            </a:fld>
            <a:endParaRPr lang="zh-CN" altLang="en-US"/>
          </a:p>
        </p:txBody>
      </p:sp>
      <p:sp>
        <p:nvSpPr>
          <p:cNvPr id="5" name="KSO_FT"/>
          <p:cNvSpPr>
            <a:spLocks noGrp="1"/>
          </p:cNvSpPr>
          <p:nvPr>
            <p:ph type="ftr" sz="quarter" idx="3"/>
          </p:nvPr>
        </p:nvSpPr>
        <p:spPr>
          <a:xfrm>
            <a:off x="4038600" y="6356353"/>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KSO_FN"/>
          <p:cNvSpPr>
            <a:spLocks noGrp="1"/>
          </p:cNvSpPr>
          <p:nvPr>
            <p:ph type="sldNum" sz="quarter" idx="4"/>
          </p:nvPr>
        </p:nvSpPr>
        <p:spPr>
          <a:xfrm>
            <a:off x="8610600" y="6356353"/>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2988E85-C28B-47BD-ACD4-4CAA15AAD99B}" type="slidenum">
              <a:rPr lang="zh-CN" altLang="en-US" smtClean="0"/>
              <a:pPr/>
              <a:t>‹#›</a:t>
            </a:fld>
            <a:endParaRPr lang="zh-CN" altLang="en-US"/>
          </a:p>
        </p:txBody>
      </p:sp>
      <p:sp>
        <p:nvSpPr>
          <p:cNvPr id="3" name="KSO_BC1"/>
          <p:cNvSpPr>
            <a:spLocks noGrp="1"/>
          </p:cNvSpPr>
          <p:nvPr>
            <p:ph type="body" idx="1"/>
          </p:nvPr>
        </p:nvSpPr>
        <p:spPr>
          <a:xfrm>
            <a:off x="690113" y="1026615"/>
            <a:ext cx="10791645" cy="5193212"/>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p:txBody>
      </p:sp>
    </p:spTree>
    <p:extLst>
      <p:ext uri="{BB962C8B-B14F-4D97-AF65-F5344CB8AC3E}">
        <p14:creationId xmlns:p14="http://schemas.microsoft.com/office/powerpoint/2010/main" xmlns="" val="13592966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685800" rtl="0" eaLnBrk="1" latinLnBrk="0" hangingPunct="1">
        <a:lnSpc>
          <a:spcPct val="90000"/>
        </a:lnSpc>
        <a:spcBef>
          <a:spcPct val="0"/>
        </a:spcBef>
        <a:buNone/>
        <a:defRPr sz="3200" b="1" i="0" kern="1200" baseline="0">
          <a:solidFill>
            <a:schemeClr val="accent1"/>
          </a:solidFill>
          <a:effectLst/>
          <a:latin typeface="+mj-ea"/>
          <a:ea typeface="+mj-ea"/>
          <a:cs typeface="+mj-cs"/>
        </a:defRPr>
      </a:lvl1pPr>
    </p:titleStyle>
    <p:bodyStyle>
      <a:lvl1pPr marL="267891" indent="-267891" algn="just" defTabSz="685800" rtl="0" eaLnBrk="1" latinLnBrk="0" hangingPunct="1">
        <a:lnSpc>
          <a:spcPct val="110000"/>
        </a:lnSpc>
        <a:spcBef>
          <a:spcPts val="1350"/>
        </a:spcBef>
        <a:spcAft>
          <a:spcPts val="0"/>
        </a:spcAft>
        <a:buClr>
          <a:schemeClr val="accent1"/>
        </a:buClr>
        <a:buSzPct val="70000"/>
        <a:buFont typeface="Wingdings" panose="05000000000000000000" pitchFamily="2" charset="2"/>
        <a:buChar char="u"/>
        <a:defRPr sz="2000" kern="1200" baseline="0">
          <a:solidFill>
            <a:schemeClr val="accent1"/>
          </a:solidFill>
          <a:latin typeface="+mj-ea"/>
          <a:ea typeface="+mj-ea"/>
          <a:cs typeface="+mn-cs"/>
        </a:defRPr>
      </a:lvl1pPr>
      <a:lvl2pPr marL="267891" indent="-267891" algn="just" defTabSz="685800" rtl="0" eaLnBrk="1" latinLnBrk="0" hangingPunct="1">
        <a:lnSpc>
          <a:spcPct val="150000"/>
        </a:lnSpc>
        <a:spcBef>
          <a:spcPts val="0"/>
        </a:spcBef>
        <a:spcAft>
          <a:spcPts val="450"/>
        </a:spcAft>
        <a:buClr>
          <a:schemeClr val="accent2">
            <a:lumMod val="60000"/>
            <a:lumOff val="40000"/>
          </a:schemeClr>
        </a:buClr>
        <a:buFont typeface="幼圆" panose="02010509060101010101" pitchFamily="49" charset="-122"/>
        <a:buChar char=" "/>
        <a:defRPr sz="1600" kern="1200" baseline="0">
          <a:solidFill>
            <a:schemeClr val="tx1"/>
          </a:solidFill>
          <a:latin typeface="+mn-ea"/>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xmlns=""/>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17.png"/><Relationship Id="rId3" Type="http://schemas.microsoft.com/office/2007/relationships/hdphoto" Target="../media/hdphoto2.wdp"/><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7.png"/><Relationship Id="rId16"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jpeg"/><Relationship Id="rId5" Type="http://schemas.openxmlformats.org/officeDocument/2006/relationships/image" Target="../media/image9.jpeg"/><Relationship Id="rId15" Type="http://schemas.openxmlformats.org/officeDocument/2006/relationships/image" Target="../media/image19.png"/><Relationship Id="rId10" Type="http://schemas.openxmlformats.org/officeDocument/2006/relationships/image" Target="../media/image14.jpeg"/><Relationship Id="rId4" Type="http://schemas.openxmlformats.org/officeDocument/2006/relationships/image" Target="../media/image8.png"/><Relationship Id="rId9" Type="http://schemas.openxmlformats.org/officeDocument/2006/relationships/image" Target="../media/image13.jpeg"/><Relationship Id="rId14" Type="http://schemas.openxmlformats.org/officeDocument/2006/relationships/image" Target="../media/image18.jpe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4.jpe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970117" y="2520804"/>
            <a:ext cx="4732152" cy="3965170"/>
          </a:xfrm>
        </p:spPr>
        <p:txBody>
          <a:bodyPr/>
          <a:lstStyle/>
          <a:p>
            <a:pPr algn="l"/>
            <a:r>
              <a:rPr lang="zh-TW" altLang="en-US" sz="2000" b="1" dirty="0" smtClean="0">
                <a:solidFill>
                  <a:schemeClr val="tx1">
                    <a:lumMod val="50000"/>
                  </a:schemeClr>
                </a:solidFill>
                <a:latin typeface="標楷體" panose="03000509000000000000" pitchFamily="65" charset="-120"/>
                <a:ea typeface="標楷體" panose="03000509000000000000" pitchFamily="65" charset="-120"/>
              </a:rPr>
              <a:t>組別：</a:t>
            </a:r>
            <a:r>
              <a:rPr lang="en-US" altLang="zh-TW" sz="2000" b="1" dirty="0" smtClean="0">
                <a:solidFill>
                  <a:schemeClr val="tx1">
                    <a:lumMod val="50000"/>
                  </a:schemeClr>
                </a:solidFill>
                <a:latin typeface="標楷體" panose="03000509000000000000" pitchFamily="65" charset="-120"/>
                <a:ea typeface="標楷體" panose="03000509000000000000" pitchFamily="65" charset="-120"/>
              </a:rPr>
              <a:t>A-15</a:t>
            </a:r>
          </a:p>
          <a:p>
            <a:pPr algn="l"/>
            <a:r>
              <a:rPr lang="zh-TW" altLang="en-US" sz="2000" b="1" dirty="0" smtClean="0">
                <a:solidFill>
                  <a:schemeClr val="tx1">
                    <a:lumMod val="50000"/>
                  </a:schemeClr>
                </a:solidFill>
                <a:latin typeface="標楷體" panose="03000509000000000000" pitchFamily="65" charset="-120"/>
                <a:ea typeface="標楷體" panose="03000509000000000000" pitchFamily="65" charset="-120"/>
              </a:rPr>
              <a:t>指導</a:t>
            </a:r>
            <a:r>
              <a:rPr lang="zh-TW" altLang="en-US" sz="2000" b="1" dirty="0">
                <a:solidFill>
                  <a:schemeClr val="tx1">
                    <a:lumMod val="50000"/>
                  </a:schemeClr>
                </a:solidFill>
                <a:latin typeface="標楷體" panose="03000509000000000000" pitchFamily="65" charset="-120"/>
                <a:ea typeface="標楷體" panose="03000509000000000000" pitchFamily="65" charset="-120"/>
              </a:rPr>
              <a:t>老師：楊雯惠老師</a:t>
            </a:r>
            <a:endParaRPr lang="en-US" altLang="zh-TW" sz="2000" b="1" dirty="0">
              <a:solidFill>
                <a:schemeClr val="tx1">
                  <a:lumMod val="50000"/>
                </a:schemeClr>
              </a:solidFill>
              <a:latin typeface="標楷體" panose="03000509000000000000" pitchFamily="65" charset="-120"/>
              <a:ea typeface="標楷體" panose="03000509000000000000" pitchFamily="65" charset="-120"/>
            </a:endParaRPr>
          </a:p>
          <a:p>
            <a:pPr algn="l"/>
            <a:r>
              <a:rPr lang="zh-TW" altLang="en-US" sz="2000" b="1" dirty="0">
                <a:solidFill>
                  <a:schemeClr val="tx1">
                    <a:lumMod val="50000"/>
                  </a:schemeClr>
                </a:solidFill>
                <a:latin typeface="標楷體" panose="03000509000000000000" pitchFamily="65" charset="-120"/>
                <a:ea typeface="標楷體" panose="03000509000000000000" pitchFamily="65" charset="-120"/>
              </a:rPr>
              <a:t>組員</a:t>
            </a:r>
            <a:r>
              <a:rPr lang="zh-TW" altLang="en-US" sz="2000" b="1" dirty="0" smtClean="0">
                <a:solidFill>
                  <a:schemeClr val="tx1">
                    <a:lumMod val="50000"/>
                  </a:schemeClr>
                </a:solidFill>
                <a:latin typeface="標楷體" panose="03000509000000000000" pitchFamily="65" charset="-120"/>
                <a:ea typeface="標楷體" panose="03000509000000000000" pitchFamily="65" charset="-120"/>
              </a:rPr>
              <a:t>：修</a:t>
            </a:r>
            <a:r>
              <a:rPr lang="zh-TW" altLang="en-US" sz="2000" b="1" dirty="0">
                <a:solidFill>
                  <a:schemeClr val="tx1">
                    <a:lumMod val="50000"/>
                  </a:schemeClr>
                </a:solidFill>
                <a:latin typeface="標楷體" panose="03000509000000000000" pitchFamily="65" charset="-120"/>
                <a:ea typeface="標楷體" panose="03000509000000000000" pitchFamily="65" charset="-120"/>
              </a:rPr>
              <a:t>平科大</a:t>
            </a:r>
            <a:r>
              <a:rPr lang="en-US" altLang="zh-TW" sz="2000" b="1" dirty="0">
                <a:solidFill>
                  <a:schemeClr val="tx1">
                    <a:lumMod val="50000"/>
                  </a:schemeClr>
                </a:solidFill>
                <a:latin typeface="標楷體" panose="03000509000000000000" pitchFamily="65" charset="-120"/>
                <a:ea typeface="標楷體" panose="03000509000000000000" pitchFamily="65" charset="-120"/>
              </a:rPr>
              <a:t>-</a:t>
            </a:r>
            <a:r>
              <a:rPr lang="zh-TW" altLang="en-US" sz="2000" b="1" dirty="0">
                <a:solidFill>
                  <a:schemeClr val="tx1">
                    <a:lumMod val="50000"/>
                  </a:schemeClr>
                </a:solidFill>
                <a:latin typeface="標楷體" panose="03000509000000000000" pitchFamily="65" charset="-120"/>
                <a:ea typeface="標楷體" panose="03000509000000000000" pitchFamily="65" charset="-120"/>
              </a:rPr>
              <a:t>電機系 </a:t>
            </a:r>
            <a:r>
              <a:rPr lang="zh-TW" altLang="en-US" sz="2000" b="1" dirty="0" smtClean="0">
                <a:solidFill>
                  <a:schemeClr val="tx1">
                    <a:lumMod val="50000"/>
                  </a:schemeClr>
                </a:solidFill>
                <a:latin typeface="標楷體" panose="03000509000000000000" pitchFamily="65" charset="-120"/>
                <a:ea typeface="標楷體" panose="03000509000000000000" pitchFamily="65" charset="-120"/>
              </a:rPr>
              <a:t>吳俊毅 </a:t>
            </a:r>
            <a:endParaRPr lang="en-US" altLang="zh-TW" sz="2000" b="1" dirty="0" smtClean="0">
              <a:solidFill>
                <a:schemeClr val="tx1">
                  <a:lumMod val="50000"/>
                </a:schemeClr>
              </a:solidFill>
              <a:latin typeface="標楷體" panose="03000509000000000000" pitchFamily="65" charset="-120"/>
              <a:ea typeface="標楷體" panose="03000509000000000000" pitchFamily="65" charset="-120"/>
            </a:endParaRPr>
          </a:p>
          <a:p>
            <a:pPr algn="l"/>
            <a:r>
              <a:rPr lang="zh-TW" altLang="en-US" sz="2000" b="1" dirty="0" smtClean="0">
                <a:solidFill>
                  <a:schemeClr val="tx1">
                    <a:lumMod val="50000"/>
                  </a:schemeClr>
                </a:solidFill>
                <a:latin typeface="標楷體" panose="03000509000000000000" pitchFamily="65" charset="-120"/>
                <a:ea typeface="標楷體" panose="03000509000000000000" pitchFamily="65" charset="-120"/>
              </a:rPr>
              <a:t>      修</a:t>
            </a:r>
            <a:r>
              <a:rPr lang="zh-TW" altLang="en-US" sz="2000" b="1" dirty="0">
                <a:solidFill>
                  <a:schemeClr val="tx1">
                    <a:lumMod val="50000"/>
                  </a:schemeClr>
                </a:solidFill>
                <a:latin typeface="標楷體" panose="03000509000000000000" pitchFamily="65" charset="-120"/>
                <a:ea typeface="標楷體" panose="03000509000000000000" pitchFamily="65" charset="-120"/>
              </a:rPr>
              <a:t>平科大</a:t>
            </a:r>
            <a:r>
              <a:rPr lang="en-US" altLang="zh-TW" sz="2000" b="1" dirty="0">
                <a:solidFill>
                  <a:schemeClr val="tx1">
                    <a:lumMod val="50000"/>
                  </a:schemeClr>
                </a:solidFill>
                <a:latin typeface="標楷體" panose="03000509000000000000" pitchFamily="65" charset="-120"/>
                <a:ea typeface="標楷體" panose="03000509000000000000" pitchFamily="65" charset="-120"/>
              </a:rPr>
              <a:t>-</a:t>
            </a:r>
            <a:r>
              <a:rPr lang="zh-TW" altLang="en-US" sz="2000" b="1" dirty="0">
                <a:solidFill>
                  <a:schemeClr val="tx1">
                    <a:lumMod val="50000"/>
                  </a:schemeClr>
                </a:solidFill>
                <a:latin typeface="標楷體" panose="03000509000000000000" pitchFamily="65" charset="-120"/>
                <a:ea typeface="標楷體" panose="03000509000000000000" pitchFamily="65" charset="-120"/>
              </a:rPr>
              <a:t>人資系 </a:t>
            </a:r>
            <a:r>
              <a:rPr lang="zh-TW" altLang="en-US" sz="2000" b="1" dirty="0" smtClean="0">
                <a:solidFill>
                  <a:schemeClr val="tx1">
                    <a:lumMod val="50000"/>
                  </a:schemeClr>
                </a:solidFill>
                <a:latin typeface="標楷體" panose="03000509000000000000" pitchFamily="65" charset="-120"/>
                <a:ea typeface="標楷體" panose="03000509000000000000" pitchFamily="65" charset="-120"/>
              </a:rPr>
              <a:t>王芷茜 </a:t>
            </a:r>
            <a:endParaRPr lang="en-US" altLang="zh-TW" sz="2000" b="1" dirty="0" smtClean="0">
              <a:solidFill>
                <a:schemeClr val="tx1">
                  <a:lumMod val="50000"/>
                </a:schemeClr>
              </a:solidFill>
              <a:latin typeface="標楷體" panose="03000509000000000000" pitchFamily="65" charset="-120"/>
              <a:ea typeface="標楷體" panose="03000509000000000000" pitchFamily="65" charset="-120"/>
            </a:endParaRPr>
          </a:p>
          <a:p>
            <a:pPr algn="l"/>
            <a:r>
              <a:rPr lang="zh-TW" altLang="en-US" sz="2000" b="1" dirty="0" smtClean="0">
                <a:solidFill>
                  <a:schemeClr val="tx1">
                    <a:lumMod val="50000"/>
                  </a:schemeClr>
                </a:solidFill>
                <a:latin typeface="標楷體" panose="03000509000000000000" pitchFamily="65" charset="-120"/>
                <a:ea typeface="標楷體" panose="03000509000000000000" pitchFamily="65" charset="-120"/>
              </a:rPr>
              <a:t>      宜</a:t>
            </a:r>
            <a:r>
              <a:rPr lang="zh-TW" altLang="en-US" sz="2000" b="1" dirty="0">
                <a:solidFill>
                  <a:schemeClr val="tx1">
                    <a:lumMod val="50000"/>
                  </a:schemeClr>
                </a:solidFill>
                <a:latin typeface="標楷體" panose="03000509000000000000" pitchFamily="65" charset="-120"/>
                <a:ea typeface="標楷體" panose="03000509000000000000" pitchFamily="65" charset="-120"/>
              </a:rPr>
              <a:t>寧高中</a:t>
            </a:r>
            <a:r>
              <a:rPr lang="en-US" altLang="zh-TW" sz="2000" b="1" dirty="0">
                <a:solidFill>
                  <a:schemeClr val="tx1">
                    <a:lumMod val="50000"/>
                  </a:schemeClr>
                </a:solidFill>
                <a:latin typeface="標楷體" panose="03000509000000000000" pitchFamily="65" charset="-120"/>
                <a:ea typeface="標楷體" panose="03000509000000000000" pitchFamily="65" charset="-120"/>
              </a:rPr>
              <a:t>-</a:t>
            </a:r>
            <a:r>
              <a:rPr lang="zh-TW" altLang="en-US" sz="2000" b="1" dirty="0">
                <a:solidFill>
                  <a:schemeClr val="tx1">
                    <a:lumMod val="50000"/>
                  </a:schemeClr>
                </a:solidFill>
                <a:latin typeface="標楷體" panose="03000509000000000000" pitchFamily="65" charset="-120"/>
                <a:ea typeface="標楷體" panose="03000509000000000000" pitchFamily="65" charset="-120"/>
              </a:rPr>
              <a:t>電機科 </a:t>
            </a:r>
            <a:r>
              <a:rPr lang="zh-TW" altLang="en-US" sz="2000" b="1" dirty="0" smtClean="0">
                <a:solidFill>
                  <a:schemeClr val="tx1">
                    <a:lumMod val="50000"/>
                  </a:schemeClr>
                </a:solidFill>
                <a:latin typeface="標楷體" panose="03000509000000000000" pitchFamily="65" charset="-120"/>
                <a:ea typeface="標楷體" panose="03000509000000000000" pitchFamily="65" charset="-120"/>
              </a:rPr>
              <a:t>楊品淳 </a:t>
            </a:r>
            <a:endParaRPr lang="en-US" altLang="zh-TW" sz="2000" b="1" dirty="0" smtClean="0">
              <a:solidFill>
                <a:schemeClr val="tx1">
                  <a:lumMod val="50000"/>
                </a:schemeClr>
              </a:solidFill>
              <a:latin typeface="標楷體" panose="03000509000000000000" pitchFamily="65" charset="-120"/>
              <a:ea typeface="標楷體" panose="03000509000000000000" pitchFamily="65" charset="-120"/>
            </a:endParaRPr>
          </a:p>
          <a:p>
            <a:pPr algn="l"/>
            <a:r>
              <a:rPr lang="zh-TW" altLang="en-US" sz="2000" b="1" dirty="0" smtClean="0">
                <a:solidFill>
                  <a:schemeClr val="tx1">
                    <a:lumMod val="50000"/>
                  </a:schemeClr>
                </a:solidFill>
                <a:latin typeface="標楷體" panose="03000509000000000000" pitchFamily="65" charset="-120"/>
                <a:ea typeface="標楷體" panose="03000509000000000000" pitchFamily="65" charset="-120"/>
              </a:rPr>
              <a:t>      宜</a:t>
            </a:r>
            <a:r>
              <a:rPr lang="zh-TW" altLang="en-US" sz="2000" b="1" dirty="0">
                <a:solidFill>
                  <a:schemeClr val="tx1">
                    <a:lumMod val="50000"/>
                  </a:schemeClr>
                </a:solidFill>
                <a:latin typeface="標楷體" panose="03000509000000000000" pitchFamily="65" charset="-120"/>
                <a:ea typeface="標楷體" panose="03000509000000000000" pitchFamily="65" charset="-120"/>
              </a:rPr>
              <a:t>寧高中</a:t>
            </a:r>
            <a:r>
              <a:rPr lang="en-US" altLang="zh-TW" sz="2000" b="1" dirty="0">
                <a:solidFill>
                  <a:schemeClr val="tx1">
                    <a:lumMod val="50000"/>
                  </a:schemeClr>
                </a:solidFill>
                <a:latin typeface="標楷體" panose="03000509000000000000" pitchFamily="65" charset="-120"/>
                <a:ea typeface="標楷體" panose="03000509000000000000" pitchFamily="65" charset="-120"/>
              </a:rPr>
              <a:t>-</a:t>
            </a:r>
            <a:r>
              <a:rPr lang="zh-TW" altLang="en-US" sz="2000" b="1" dirty="0">
                <a:solidFill>
                  <a:schemeClr val="tx1">
                    <a:lumMod val="50000"/>
                  </a:schemeClr>
                </a:solidFill>
                <a:latin typeface="標楷體" panose="03000509000000000000" pitchFamily="65" charset="-120"/>
                <a:ea typeface="標楷體" panose="03000509000000000000" pitchFamily="65" charset="-120"/>
              </a:rPr>
              <a:t>電機科 </a:t>
            </a:r>
            <a:r>
              <a:rPr lang="zh-TW" altLang="en-US" sz="2000" b="1" dirty="0" smtClean="0">
                <a:solidFill>
                  <a:schemeClr val="tx1">
                    <a:lumMod val="50000"/>
                  </a:schemeClr>
                </a:solidFill>
                <a:latin typeface="標楷體" panose="03000509000000000000" pitchFamily="65" charset="-120"/>
                <a:ea typeface="標楷體" panose="03000509000000000000" pitchFamily="65" charset="-120"/>
              </a:rPr>
              <a:t>紀哲翔 </a:t>
            </a:r>
            <a:endParaRPr lang="en-US" altLang="zh-TW" sz="2000" b="1" dirty="0" smtClean="0">
              <a:solidFill>
                <a:schemeClr val="tx1">
                  <a:lumMod val="50000"/>
                </a:schemeClr>
              </a:solidFill>
              <a:latin typeface="標楷體" panose="03000509000000000000" pitchFamily="65" charset="-120"/>
              <a:ea typeface="標楷體" panose="03000509000000000000" pitchFamily="65" charset="-120"/>
            </a:endParaRPr>
          </a:p>
          <a:p>
            <a:pPr algn="l"/>
            <a:r>
              <a:rPr lang="zh-TW" altLang="en-US" sz="2000" b="1" dirty="0" smtClean="0">
                <a:solidFill>
                  <a:schemeClr val="tx1">
                    <a:lumMod val="50000"/>
                  </a:schemeClr>
                </a:solidFill>
                <a:latin typeface="標楷體" panose="03000509000000000000" pitchFamily="65" charset="-120"/>
                <a:ea typeface="標楷體" panose="03000509000000000000" pitchFamily="65" charset="-120"/>
              </a:rPr>
              <a:t>      宜</a:t>
            </a:r>
            <a:r>
              <a:rPr lang="zh-TW" altLang="en-US" sz="2000" b="1" dirty="0">
                <a:solidFill>
                  <a:schemeClr val="tx1">
                    <a:lumMod val="50000"/>
                  </a:schemeClr>
                </a:solidFill>
                <a:latin typeface="標楷體" panose="03000509000000000000" pitchFamily="65" charset="-120"/>
                <a:ea typeface="標楷體" panose="03000509000000000000" pitchFamily="65" charset="-120"/>
              </a:rPr>
              <a:t>寧高中</a:t>
            </a:r>
            <a:r>
              <a:rPr lang="en-US" altLang="zh-TW" sz="2000" b="1" dirty="0">
                <a:solidFill>
                  <a:schemeClr val="tx1">
                    <a:lumMod val="50000"/>
                  </a:schemeClr>
                </a:solidFill>
                <a:latin typeface="標楷體" panose="03000509000000000000" pitchFamily="65" charset="-120"/>
                <a:ea typeface="標楷體" panose="03000509000000000000" pitchFamily="65" charset="-120"/>
              </a:rPr>
              <a:t>-</a:t>
            </a:r>
            <a:r>
              <a:rPr lang="zh-TW" altLang="en-US" sz="2000" b="1" dirty="0">
                <a:solidFill>
                  <a:schemeClr val="tx1">
                    <a:lumMod val="50000"/>
                  </a:schemeClr>
                </a:solidFill>
                <a:latin typeface="標楷體" panose="03000509000000000000" pitchFamily="65" charset="-120"/>
                <a:ea typeface="標楷體" panose="03000509000000000000" pitchFamily="65" charset="-120"/>
              </a:rPr>
              <a:t>電機科 </a:t>
            </a:r>
            <a:r>
              <a:rPr lang="zh-TW" altLang="en-US" sz="2000" b="1" dirty="0" smtClean="0">
                <a:solidFill>
                  <a:schemeClr val="tx1">
                    <a:lumMod val="50000"/>
                  </a:schemeClr>
                </a:solidFill>
                <a:latin typeface="標楷體" panose="03000509000000000000" pitchFamily="65" charset="-120"/>
                <a:ea typeface="標楷體" panose="03000509000000000000" pitchFamily="65" charset="-120"/>
              </a:rPr>
              <a:t>洪瑋駿</a:t>
            </a:r>
            <a:endParaRPr lang="zh-CN" altLang="en-US" sz="2000" b="1" dirty="0">
              <a:solidFill>
                <a:schemeClr val="tx1">
                  <a:lumMod val="50000"/>
                </a:schemeClr>
              </a:solidFill>
              <a:latin typeface="標楷體" panose="03000509000000000000" pitchFamily="65" charset="-120"/>
              <a:ea typeface="標楷體" panose="03000509000000000000" pitchFamily="65" charset="-120"/>
            </a:endParaRPr>
          </a:p>
        </p:txBody>
      </p:sp>
      <p:sp>
        <p:nvSpPr>
          <p:cNvPr id="2" name="标题 1"/>
          <p:cNvSpPr>
            <a:spLocks noGrp="1"/>
          </p:cNvSpPr>
          <p:nvPr>
            <p:ph type="title"/>
          </p:nvPr>
        </p:nvSpPr>
        <p:spPr>
          <a:xfrm>
            <a:off x="65249" y="641103"/>
            <a:ext cx="8299565" cy="1484486"/>
          </a:xfrm>
        </p:spPr>
        <p:txBody>
          <a:bodyPr/>
          <a:lstStyle/>
          <a:p>
            <a:r>
              <a:rPr lang="zh-TW" altLang="en-US" dirty="0">
                <a:ln w="6600">
                  <a:solidFill>
                    <a:schemeClr val="accent2"/>
                  </a:solidFill>
                  <a:prstDash val="solid"/>
                </a:ln>
                <a:solidFill>
                  <a:srgbClr val="FFFFFF"/>
                </a:solidFill>
                <a:effectLst>
                  <a:outerShdw dist="38100" dir="2700000" algn="tl" rotWithShape="0">
                    <a:schemeClr val="accent2"/>
                  </a:outerShdw>
                </a:effectLst>
              </a:rPr>
              <a:t>智慧科技跨領域應用創意競賽</a:t>
            </a:r>
            <a:r>
              <a:rPr lang="en-US" altLang="zh-TW" sz="4800" dirty="0">
                <a:ln w="6600">
                  <a:solidFill>
                    <a:schemeClr val="accent2"/>
                  </a:solidFill>
                  <a:prstDash val="solid"/>
                </a:ln>
                <a:solidFill>
                  <a:srgbClr val="FFFFFF"/>
                </a:solidFill>
                <a:effectLst>
                  <a:outerShdw dist="38100" dir="2700000" algn="tl" rotWithShape="0">
                    <a:schemeClr val="accent2"/>
                  </a:outerShdw>
                </a:effectLst>
                <a:latin typeface="標楷體" panose="03000509000000000000" pitchFamily="65" charset="-120"/>
                <a:ea typeface="標楷體" panose="03000509000000000000" pitchFamily="65" charset="-120"/>
              </a:rPr>
              <a:t/>
            </a:r>
            <a:br>
              <a:rPr lang="en-US" altLang="zh-TW" sz="4800" dirty="0">
                <a:ln w="6600">
                  <a:solidFill>
                    <a:schemeClr val="accent2"/>
                  </a:solidFill>
                  <a:prstDash val="solid"/>
                </a:ln>
                <a:solidFill>
                  <a:srgbClr val="FFFFFF"/>
                </a:solidFill>
                <a:effectLst>
                  <a:outerShdw dist="38100" dir="2700000" algn="tl" rotWithShape="0">
                    <a:schemeClr val="accent2"/>
                  </a:outerShdw>
                </a:effectLst>
                <a:latin typeface="標楷體" panose="03000509000000000000" pitchFamily="65" charset="-120"/>
                <a:ea typeface="標楷體" panose="03000509000000000000" pitchFamily="65" charset="-120"/>
              </a:rPr>
            </a:br>
            <a:r>
              <a:rPr lang="zh-TW" altLang="en-US" dirty="0" smtClean="0">
                <a:ln w="6600">
                  <a:solidFill>
                    <a:schemeClr val="accent2"/>
                  </a:solidFill>
                  <a:prstDash val="solid"/>
                </a:ln>
                <a:solidFill>
                  <a:srgbClr val="FFFFFF"/>
                </a:solidFill>
                <a:effectLst>
                  <a:outerShdw dist="38100" dir="2700000" algn="tl" rotWithShape="0">
                    <a:schemeClr val="accent2"/>
                  </a:outerShdw>
                </a:effectLst>
              </a:rPr>
              <a:t>智慧工廠機台監控</a:t>
            </a:r>
            <a:endParaRPr lang="zh-CN" altLang="en-US"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4" name="圖片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9749576" y="116681"/>
            <a:ext cx="2359426" cy="524422"/>
          </a:xfrm>
          <a:prstGeom prst="rect">
            <a:avLst/>
          </a:prstGeom>
        </p:spPr>
      </p:pic>
    </p:spTree>
    <p:extLst>
      <p:ext uri="{BB962C8B-B14F-4D97-AF65-F5344CB8AC3E}">
        <p14:creationId xmlns:p14="http://schemas.microsoft.com/office/powerpoint/2010/main" xmlns="" val="13118011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a:spLocks noGrp="1"/>
          </p:cNvSpPr>
          <p:nvPr>
            <p:ph type="title"/>
          </p:nvPr>
        </p:nvSpPr>
        <p:spPr>
          <a:xfrm>
            <a:off x="830048" y="-78377"/>
            <a:ext cx="10543953" cy="1197226"/>
          </a:xfrm>
        </p:spPr>
        <p:txBody>
          <a:bodyPr>
            <a:normAutofit/>
          </a:bodyPr>
          <a:lstStyle/>
          <a:p>
            <a:pPr algn="ctr"/>
            <a:r>
              <a:rPr lang="zh-TW" altLang="en-US" sz="4800" dirty="0" smtClean="0">
                <a:latin typeface="標楷體" pitchFamily="65" charset="-120"/>
                <a:ea typeface="標楷體" pitchFamily="65" charset="-120"/>
              </a:rPr>
              <a:t>智慧機上盒模擬</a:t>
            </a:r>
            <a:r>
              <a:rPr lang="zh-TW" altLang="en-US" sz="4800" dirty="0" smtClean="0">
                <a:latin typeface="標楷體" pitchFamily="65" charset="-120"/>
                <a:ea typeface="標楷體" pitchFamily="65" charset="-120"/>
              </a:rPr>
              <a:t>展示</a:t>
            </a:r>
            <a:r>
              <a:rPr lang="zh-TW" altLang="en-US" sz="4800" dirty="0">
                <a:latin typeface="標楷體" pitchFamily="65" charset="-120"/>
                <a:ea typeface="標楷體" pitchFamily="65" charset="-120"/>
              </a:rPr>
              <a:t>圖</a:t>
            </a:r>
          </a:p>
        </p:txBody>
      </p:sp>
      <p:pic>
        <p:nvPicPr>
          <p:cNvPr id="8" name="圖片 7"/>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9633198" y="74094"/>
            <a:ext cx="2359426" cy="524422"/>
          </a:xfrm>
          <a:prstGeom prst="rect">
            <a:avLst/>
          </a:prstGeom>
        </p:spPr>
      </p:pic>
      <p:pic>
        <p:nvPicPr>
          <p:cNvPr id="1026" name="Picture 2" descr="C:\Users\boyo\Desktop\S__7315464.jpg"/>
          <p:cNvPicPr>
            <a:picLocks noChangeAspect="1" noChangeArrowheads="1"/>
          </p:cNvPicPr>
          <p:nvPr/>
        </p:nvPicPr>
        <p:blipFill>
          <a:blip r:embed="rId3" cstate="print"/>
          <a:srcRect/>
          <a:stretch>
            <a:fillRect/>
          </a:stretch>
        </p:blipFill>
        <p:spPr bwMode="auto">
          <a:xfrm>
            <a:off x="574766" y="1665130"/>
            <a:ext cx="5649655" cy="4235330"/>
          </a:xfrm>
          <a:prstGeom prst="rect">
            <a:avLst/>
          </a:prstGeom>
          <a:noFill/>
        </p:spPr>
      </p:pic>
      <p:pic>
        <p:nvPicPr>
          <p:cNvPr id="1027" name="Picture 3" descr="C:\Users\boyo\Desktop\S__7315469.jpg"/>
          <p:cNvPicPr>
            <a:picLocks noChangeAspect="1" noChangeArrowheads="1"/>
          </p:cNvPicPr>
          <p:nvPr/>
        </p:nvPicPr>
        <p:blipFill>
          <a:blip r:embed="rId4" cstate="print"/>
          <a:srcRect/>
          <a:stretch>
            <a:fillRect/>
          </a:stretch>
        </p:blipFill>
        <p:spPr bwMode="auto">
          <a:xfrm>
            <a:off x="6708032" y="1169987"/>
            <a:ext cx="4003511" cy="5340423"/>
          </a:xfrm>
          <a:prstGeom prst="rect">
            <a:avLst/>
          </a:prstGeom>
          <a:noFill/>
        </p:spPr>
      </p:pic>
    </p:spTree>
    <p:extLst>
      <p:ext uri="{BB962C8B-B14F-4D97-AF65-F5344CB8AC3E}">
        <p14:creationId xmlns:p14="http://schemas.microsoft.com/office/powerpoint/2010/main" xmlns="" val="2845936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a:spLocks noGrp="1"/>
          </p:cNvSpPr>
          <p:nvPr>
            <p:ph type="title"/>
          </p:nvPr>
        </p:nvSpPr>
        <p:spPr>
          <a:xfrm>
            <a:off x="-74815" y="-320661"/>
            <a:ext cx="12192000" cy="1240971"/>
          </a:xfrm>
        </p:spPr>
        <p:txBody>
          <a:bodyPr>
            <a:normAutofit/>
          </a:bodyPr>
          <a:lstStyle/>
          <a:p>
            <a:pPr algn="ctr"/>
            <a:r>
              <a:rPr lang="zh-TW" altLang="en-US" sz="4400" dirty="0" smtClean="0">
                <a:latin typeface="標楷體" pitchFamily="65" charset="-120"/>
                <a:ea typeface="標楷體" pitchFamily="65" charset="-120"/>
              </a:rPr>
              <a:t>管理者介面示意圖</a:t>
            </a:r>
            <a:endParaRPr lang="zh-TW" altLang="en-US" sz="4400" dirty="0">
              <a:latin typeface="標楷體" pitchFamily="65" charset="-120"/>
              <a:ea typeface="標楷體" pitchFamily="65" charset="-120"/>
            </a:endParaRPr>
          </a:p>
        </p:txBody>
      </p:sp>
      <p:pic>
        <p:nvPicPr>
          <p:cNvPr id="5" name="Picture 2" descr="C:\Users\boyo\Desktop\未命名.png"/>
          <p:cNvPicPr>
            <a:picLocks noChangeAspect="1" noChangeArrowheads="1"/>
          </p:cNvPicPr>
          <p:nvPr/>
        </p:nvPicPr>
        <p:blipFill>
          <a:blip r:embed="rId2" cstate="print"/>
          <a:srcRect/>
          <a:stretch>
            <a:fillRect/>
          </a:stretch>
        </p:blipFill>
        <p:spPr bwMode="auto">
          <a:xfrm>
            <a:off x="-1" y="963075"/>
            <a:ext cx="12192001" cy="5280971"/>
          </a:xfrm>
          <a:prstGeom prst="rect">
            <a:avLst/>
          </a:prstGeom>
          <a:noFill/>
        </p:spPr>
      </p:pic>
      <p:pic>
        <p:nvPicPr>
          <p:cNvPr id="6" name="圖片 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9641512" y="108292"/>
            <a:ext cx="2359426" cy="524422"/>
          </a:xfrm>
          <a:prstGeom prst="rect">
            <a:avLst/>
          </a:prstGeom>
        </p:spPr>
      </p:pic>
    </p:spTree>
    <p:extLst>
      <p:ext uri="{BB962C8B-B14F-4D97-AF65-F5344CB8AC3E}">
        <p14:creationId xmlns:p14="http://schemas.microsoft.com/office/powerpoint/2010/main" xmlns="" val="2014973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Grp="1" noChangeAspect="1" noChangeArrowheads="1"/>
          </p:cNvPicPr>
          <p:nvPr>
            <p:ph idx="1"/>
          </p:nvPr>
        </p:nvPicPr>
        <p:blipFill>
          <a:blip r:embed="rId2" cstate="print">
            <a:extLst>
              <a:ext uri="{28A0092B-C50C-407E-A947-70E740481C1C}">
                <a14:useLocalDpi xmlns:a14="http://schemas.microsoft.com/office/drawing/2010/main" xmlns="" val="0"/>
              </a:ext>
            </a:extLst>
          </a:blip>
          <a:srcRect/>
          <a:stretch>
            <a:fillRect/>
          </a:stretch>
        </p:blipFill>
        <p:spPr bwMode="auto">
          <a:xfrm>
            <a:off x="207449" y="1796201"/>
            <a:ext cx="5991333" cy="41413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220046" y="1854053"/>
            <a:ext cx="5562437" cy="39087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9" name="文字方塊 18"/>
          <p:cNvSpPr txBox="1"/>
          <p:nvPr/>
        </p:nvSpPr>
        <p:spPr>
          <a:xfrm>
            <a:off x="2530548" y="50853"/>
            <a:ext cx="7378996" cy="959686"/>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lnSpc>
                <a:spcPct val="130000"/>
              </a:lnSpc>
            </a:pPr>
            <a:r>
              <a:rPr lang="zh-TW" altLang="en-US" sz="48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標楷體" panose="03000509000000000000" pitchFamily="65" charset="-120"/>
                <a:ea typeface="標楷體" panose="03000509000000000000" pitchFamily="65" charset="-120"/>
              </a:rPr>
              <a:t>主控台畫面</a:t>
            </a:r>
            <a:endParaRPr lang="zh-TW" altLang="en-US" sz="4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標楷體" panose="03000509000000000000" pitchFamily="65" charset="-120"/>
              <a:ea typeface="標楷體" panose="03000509000000000000" pitchFamily="65" charset="-120"/>
            </a:endParaRPr>
          </a:p>
        </p:txBody>
      </p:sp>
      <p:pic>
        <p:nvPicPr>
          <p:cNvPr id="5" name="圖片 4"/>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9525132" y="173847"/>
            <a:ext cx="2359426" cy="524422"/>
          </a:xfrm>
          <a:prstGeom prst="rect">
            <a:avLst/>
          </a:prstGeom>
        </p:spPr>
      </p:pic>
    </p:spTree>
    <p:extLst>
      <p:ext uri="{BB962C8B-B14F-4D97-AF65-F5344CB8AC3E}">
        <p14:creationId xmlns:p14="http://schemas.microsoft.com/office/powerpoint/2010/main" xmlns="" val="813827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470321" y="1302340"/>
            <a:ext cx="3262312" cy="749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610814" y="2092841"/>
            <a:ext cx="2981325" cy="426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671119" y="1303817"/>
            <a:ext cx="3614738" cy="749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571017" y="2168120"/>
            <a:ext cx="5602288" cy="39449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文字方塊 4"/>
          <p:cNvSpPr txBox="1"/>
          <p:nvPr/>
        </p:nvSpPr>
        <p:spPr>
          <a:xfrm>
            <a:off x="4082902" y="170120"/>
            <a:ext cx="3296093" cy="887422"/>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lnSpc>
                <a:spcPct val="130000"/>
              </a:lnSpc>
            </a:pPr>
            <a:r>
              <a:rPr lang="zh-TW" altLang="en-US" sz="4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標楷體" panose="03000509000000000000" pitchFamily="65" charset="-120"/>
                <a:ea typeface="標楷體" panose="03000509000000000000" pitchFamily="65" charset="-120"/>
              </a:rPr>
              <a:t>手機畫面</a:t>
            </a:r>
          </a:p>
        </p:txBody>
      </p:sp>
      <p:pic>
        <p:nvPicPr>
          <p:cNvPr id="7" name="圖片 6"/>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9558383" y="170120"/>
            <a:ext cx="2359426" cy="524422"/>
          </a:xfrm>
          <a:prstGeom prst="rect">
            <a:avLst/>
          </a:prstGeom>
        </p:spPr>
      </p:pic>
    </p:spTree>
    <p:extLst>
      <p:ext uri="{BB962C8B-B14F-4D97-AF65-F5344CB8AC3E}">
        <p14:creationId xmlns:p14="http://schemas.microsoft.com/office/powerpoint/2010/main" xmlns="" val="4635503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37029" y="1397361"/>
            <a:ext cx="8980731" cy="4241439"/>
          </a:xfrm>
          <a:prstGeom prst="rect">
            <a:avLst/>
          </a:prstGeom>
        </p:spPr>
      </p:pic>
      <p:sp>
        <p:nvSpPr>
          <p:cNvPr id="5" name="文字方塊 4"/>
          <p:cNvSpPr txBox="1"/>
          <p:nvPr/>
        </p:nvSpPr>
        <p:spPr>
          <a:xfrm>
            <a:off x="4338085" y="395639"/>
            <a:ext cx="2721935" cy="742832"/>
          </a:xfrm>
          <a:prstGeom prst="rect">
            <a:avLst/>
          </a:prstGeom>
          <a:noFill/>
        </p:spPr>
        <p:txBody>
          <a:bodyPr wrap="square" rtlCol="0">
            <a:spAutoFit/>
          </a:bodyPr>
          <a:lstStyle/>
          <a:p>
            <a:pPr>
              <a:lnSpc>
                <a:spcPct val="130000"/>
              </a:lnSpc>
            </a:pPr>
            <a:r>
              <a:rPr lang="zh-TW" altLang="en-US" sz="3600" b="1" dirty="0" smtClean="0">
                <a:solidFill>
                  <a:schemeClr val="accent1">
                    <a:lumMod val="75000"/>
                  </a:schemeClr>
                </a:solidFill>
                <a:latin typeface="標楷體" pitchFamily="65" charset="-120"/>
                <a:ea typeface="標楷體" pitchFamily="65" charset="-120"/>
              </a:rPr>
              <a:t>樞紐分析圖</a:t>
            </a:r>
          </a:p>
        </p:txBody>
      </p:sp>
      <p:sp>
        <p:nvSpPr>
          <p:cNvPr id="2" name="文字方塊 1"/>
          <p:cNvSpPr txBox="1"/>
          <p:nvPr/>
        </p:nvSpPr>
        <p:spPr>
          <a:xfrm>
            <a:off x="3941845" y="5791200"/>
            <a:ext cx="3972795" cy="732508"/>
          </a:xfrm>
          <a:prstGeom prst="rect">
            <a:avLst/>
          </a:prstGeom>
          <a:noFill/>
        </p:spPr>
        <p:txBody>
          <a:bodyPr wrap="square" rtlCol="0">
            <a:spAutoFit/>
          </a:bodyPr>
          <a:lstStyle/>
          <a:p>
            <a:pPr>
              <a:lnSpc>
                <a:spcPct val="130000"/>
              </a:lnSpc>
            </a:pPr>
            <a:r>
              <a:rPr lang="zh-TW" altLang="en-US" sz="3200" b="1" dirty="0">
                <a:latin typeface="標楷體" panose="03000509000000000000" pitchFamily="65" charset="-120"/>
                <a:ea typeface="標楷體" panose="03000509000000000000" pitchFamily="65" charset="-120"/>
              </a:rPr>
              <a:t>機台數據模擬紀錄表</a:t>
            </a:r>
          </a:p>
        </p:txBody>
      </p:sp>
      <p:pic>
        <p:nvPicPr>
          <p:cNvPr id="7" name="圖片 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9558383" y="170120"/>
            <a:ext cx="2359426" cy="524422"/>
          </a:xfrm>
          <a:prstGeom prst="rect">
            <a:avLst/>
          </a:prstGeom>
        </p:spPr>
      </p:pic>
    </p:spTree>
    <p:extLst>
      <p:ext uri="{BB962C8B-B14F-4D97-AF65-F5344CB8AC3E}">
        <p14:creationId xmlns:p14="http://schemas.microsoft.com/office/powerpoint/2010/main" xmlns="" val="1544209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74867" y="401536"/>
            <a:ext cx="10834777" cy="699595"/>
          </a:xfrm>
        </p:spPr>
        <p:txBody>
          <a:bodyPr/>
          <a:lstStyle/>
          <a:p>
            <a:pPr algn="ctr"/>
            <a:r>
              <a:rPr lang="zh-TW" altLang="en-US" dirty="0" smtClean="0">
                <a:latin typeface="標楷體" panose="03000509000000000000" pitchFamily="65" charset="-120"/>
                <a:ea typeface="標楷體" panose="03000509000000000000" pitchFamily="65" charset="-120"/>
              </a:rPr>
              <a:t>模擬數據各項分析圖</a:t>
            </a:r>
            <a:endParaRPr lang="zh-TW" altLang="en-US" dirty="0">
              <a:latin typeface="標楷體" panose="03000509000000000000" pitchFamily="65" charset="-120"/>
              <a:ea typeface="標楷體" panose="03000509000000000000" pitchFamily="65" charset="-120"/>
            </a:endParaRP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867828" y="1749494"/>
            <a:ext cx="5858063" cy="48370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4739" y="1901020"/>
            <a:ext cx="5274356" cy="404210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文字方塊 3"/>
          <p:cNvSpPr txBox="1"/>
          <p:nvPr/>
        </p:nvSpPr>
        <p:spPr>
          <a:xfrm>
            <a:off x="1095153" y="1031452"/>
            <a:ext cx="4221126" cy="670568"/>
          </a:xfrm>
          <a:prstGeom prst="rect">
            <a:avLst/>
          </a:prstGeom>
          <a:noFill/>
        </p:spPr>
        <p:txBody>
          <a:bodyPr wrap="square" rtlCol="0">
            <a:spAutoFit/>
          </a:bodyPr>
          <a:lstStyle/>
          <a:p>
            <a:pPr>
              <a:lnSpc>
                <a:spcPct val="130000"/>
              </a:lnSpc>
            </a:pPr>
            <a:r>
              <a:rPr lang="zh-TW" altLang="zh-TW" sz="3200" b="1" dirty="0">
                <a:latin typeface="標楷體" panose="03000509000000000000" pitchFamily="65" charset="-120"/>
                <a:ea typeface="標楷體" panose="03000509000000000000" pitchFamily="65" charset="-120"/>
              </a:rPr>
              <a:t>工廠機台狀態數據</a:t>
            </a:r>
            <a:r>
              <a:rPr lang="zh-TW" altLang="zh-TW" sz="3200" b="1" dirty="0" smtClean="0">
                <a:latin typeface="標楷體" panose="03000509000000000000" pitchFamily="65" charset="-120"/>
                <a:ea typeface="標楷體" panose="03000509000000000000" pitchFamily="65" charset="-120"/>
              </a:rPr>
              <a:t>圖</a:t>
            </a:r>
            <a:endParaRPr lang="zh-TW" altLang="en-US" sz="3200" b="1" dirty="0">
              <a:latin typeface="標楷體" panose="03000509000000000000" pitchFamily="65" charset="-120"/>
              <a:ea typeface="標楷體" panose="03000509000000000000" pitchFamily="65" charset="-120"/>
            </a:endParaRPr>
          </a:p>
        </p:txBody>
      </p:sp>
      <p:sp>
        <p:nvSpPr>
          <p:cNvPr id="5" name="文字方塊 4"/>
          <p:cNvSpPr txBox="1"/>
          <p:nvPr/>
        </p:nvSpPr>
        <p:spPr>
          <a:xfrm>
            <a:off x="6943059" y="1049899"/>
            <a:ext cx="4316819" cy="732508"/>
          </a:xfrm>
          <a:prstGeom prst="rect">
            <a:avLst/>
          </a:prstGeom>
          <a:noFill/>
        </p:spPr>
        <p:txBody>
          <a:bodyPr wrap="square" rtlCol="0">
            <a:spAutoFit/>
          </a:bodyPr>
          <a:lstStyle/>
          <a:p>
            <a:pPr>
              <a:lnSpc>
                <a:spcPct val="130000"/>
              </a:lnSpc>
            </a:pPr>
            <a:r>
              <a:rPr lang="zh-TW" altLang="zh-TW" sz="3200" b="1" dirty="0">
                <a:latin typeface="標楷體" panose="03000509000000000000" pitchFamily="65" charset="-120"/>
                <a:ea typeface="標楷體" panose="03000509000000000000" pitchFamily="65" charset="-120"/>
              </a:rPr>
              <a:t>工廠員工產能數據</a:t>
            </a:r>
            <a:r>
              <a:rPr lang="zh-TW" altLang="zh-TW" sz="3200" b="1" dirty="0" smtClean="0">
                <a:latin typeface="標楷體" panose="03000509000000000000" pitchFamily="65" charset="-120"/>
                <a:ea typeface="標楷體" panose="03000509000000000000" pitchFamily="65" charset="-120"/>
              </a:rPr>
              <a:t>圖</a:t>
            </a:r>
            <a:endParaRPr lang="zh-TW" altLang="en-US" sz="3200" b="1" dirty="0">
              <a:latin typeface="標楷體" panose="03000509000000000000" pitchFamily="65" charset="-120"/>
              <a:ea typeface="標楷體" panose="03000509000000000000" pitchFamily="65" charset="-120"/>
            </a:endParaRPr>
          </a:p>
        </p:txBody>
      </p:sp>
      <p:pic>
        <p:nvPicPr>
          <p:cNvPr id="7" name="圖片 6"/>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9558383" y="170120"/>
            <a:ext cx="2359426" cy="524422"/>
          </a:xfrm>
          <a:prstGeom prst="rect">
            <a:avLst/>
          </a:prstGeom>
        </p:spPr>
      </p:pic>
    </p:spTree>
    <p:extLst>
      <p:ext uri="{BB962C8B-B14F-4D97-AF65-F5344CB8AC3E}">
        <p14:creationId xmlns:p14="http://schemas.microsoft.com/office/powerpoint/2010/main" xmlns="" val="287674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74867" y="401536"/>
            <a:ext cx="10834777" cy="699595"/>
          </a:xfrm>
        </p:spPr>
        <p:txBody>
          <a:bodyPr/>
          <a:lstStyle/>
          <a:p>
            <a:pPr algn="ctr"/>
            <a:r>
              <a:rPr lang="zh-TW" altLang="en-US" dirty="0" smtClean="0">
                <a:latin typeface="標楷體" panose="03000509000000000000" pitchFamily="65" charset="-120"/>
                <a:ea typeface="標楷體" panose="03000509000000000000" pitchFamily="65" charset="-120"/>
              </a:rPr>
              <a:t>模擬數據各項分析圖</a:t>
            </a:r>
            <a:endParaRPr lang="zh-TW" altLang="en-US" dirty="0">
              <a:latin typeface="標楷體" panose="03000509000000000000" pitchFamily="65" charset="-120"/>
              <a:ea typeface="標楷體" panose="03000509000000000000" pitchFamily="65" charset="-120"/>
            </a:endParaRPr>
          </a:p>
        </p:txBody>
      </p:sp>
      <p:sp>
        <p:nvSpPr>
          <p:cNvPr id="5" name="文字方塊 4"/>
          <p:cNvSpPr txBox="1"/>
          <p:nvPr/>
        </p:nvSpPr>
        <p:spPr>
          <a:xfrm>
            <a:off x="1116347" y="1202267"/>
            <a:ext cx="4316819" cy="732508"/>
          </a:xfrm>
          <a:prstGeom prst="rect">
            <a:avLst/>
          </a:prstGeom>
          <a:noFill/>
        </p:spPr>
        <p:txBody>
          <a:bodyPr wrap="square" rtlCol="0">
            <a:spAutoFit/>
          </a:bodyPr>
          <a:lstStyle/>
          <a:p>
            <a:pPr>
              <a:lnSpc>
                <a:spcPct val="130000"/>
              </a:lnSpc>
            </a:pPr>
            <a:r>
              <a:rPr lang="zh-TW" altLang="en-US" sz="3200" b="1" dirty="0" smtClean="0">
                <a:latin typeface="標楷體" panose="03000509000000000000" pitchFamily="65" charset="-120"/>
                <a:ea typeface="標楷體" panose="03000509000000000000" pitchFamily="65" charset="-120"/>
              </a:rPr>
              <a:t>機台直徑旋轉運作次數</a:t>
            </a:r>
            <a:endParaRPr lang="zh-TW" altLang="en-US" sz="3200" b="1" dirty="0">
              <a:latin typeface="標楷體" panose="03000509000000000000" pitchFamily="65" charset="-120"/>
              <a:ea typeface="標楷體" panose="03000509000000000000" pitchFamily="65" charset="-120"/>
            </a:endParaRPr>
          </a:p>
        </p:txBody>
      </p:sp>
      <p:graphicFrame>
        <p:nvGraphicFramePr>
          <p:cNvPr id="7" name="表格 6"/>
          <p:cNvGraphicFramePr>
            <a:graphicFrameLocks noGrp="1"/>
          </p:cNvGraphicFramePr>
          <p:nvPr>
            <p:extLst>
              <p:ext uri="{D42A27DB-BD31-4B8C-83A1-F6EECF244321}">
                <p14:modId xmlns:p14="http://schemas.microsoft.com/office/powerpoint/2010/main" xmlns="" val="749479205"/>
              </p:ext>
            </p:extLst>
          </p:nvPr>
        </p:nvGraphicFramePr>
        <p:xfrm>
          <a:off x="961688" y="2084371"/>
          <a:ext cx="4471478" cy="1935978"/>
        </p:xfrm>
        <a:graphic>
          <a:graphicData uri="http://schemas.openxmlformats.org/drawingml/2006/table">
            <a:tbl>
              <a:tblPr>
                <a:tableStyleId>{5C22544A-7EE6-4342-B048-85BDC9FD1C3A}</a:tableStyleId>
              </a:tblPr>
              <a:tblGrid>
                <a:gridCol w="1096512">
                  <a:extLst>
                    <a:ext uri="{9D8B030D-6E8A-4147-A177-3AD203B41FA5}">
                      <a16:colId xmlns:a16="http://schemas.microsoft.com/office/drawing/2014/main" xmlns="" val="20000"/>
                    </a:ext>
                  </a:extLst>
                </a:gridCol>
                <a:gridCol w="822960">
                  <a:extLst>
                    <a:ext uri="{9D8B030D-6E8A-4147-A177-3AD203B41FA5}">
                      <a16:colId xmlns:a16="http://schemas.microsoft.com/office/drawing/2014/main" xmlns="" val="20001"/>
                    </a:ext>
                  </a:extLst>
                </a:gridCol>
                <a:gridCol w="781397">
                  <a:extLst>
                    <a:ext uri="{9D8B030D-6E8A-4147-A177-3AD203B41FA5}">
                      <a16:colId xmlns:a16="http://schemas.microsoft.com/office/drawing/2014/main" xmlns="" val="20002"/>
                    </a:ext>
                  </a:extLst>
                </a:gridCol>
                <a:gridCol w="831272">
                  <a:extLst>
                    <a:ext uri="{9D8B030D-6E8A-4147-A177-3AD203B41FA5}">
                      <a16:colId xmlns:a16="http://schemas.microsoft.com/office/drawing/2014/main" xmlns="" val="20003"/>
                    </a:ext>
                  </a:extLst>
                </a:gridCol>
                <a:gridCol w="939337">
                  <a:extLst>
                    <a:ext uri="{9D8B030D-6E8A-4147-A177-3AD203B41FA5}">
                      <a16:colId xmlns:a16="http://schemas.microsoft.com/office/drawing/2014/main" xmlns="" val="20004"/>
                    </a:ext>
                  </a:extLst>
                </a:gridCol>
              </a:tblGrid>
              <a:tr h="322663">
                <a:tc>
                  <a:txBody>
                    <a:bodyPr/>
                    <a:lstStyle/>
                    <a:p>
                      <a:pPr algn="l" fontAlgn="ctr"/>
                      <a:r>
                        <a:rPr lang="zh-TW" altLang="en-US" sz="1800" u="none" strike="noStrike" dirty="0" smtClean="0">
                          <a:solidFill>
                            <a:schemeClr val="tx1">
                              <a:lumMod val="50000"/>
                            </a:schemeClr>
                          </a:solidFill>
                          <a:effectLst/>
                          <a:latin typeface="標楷體" pitchFamily="65" charset="-120"/>
                          <a:ea typeface="標楷體" pitchFamily="65" charset="-120"/>
                        </a:rPr>
                        <a:t>直徑</a:t>
                      </a:r>
                      <a:r>
                        <a:rPr lang="zh-TW" altLang="en-US" sz="1800" u="none" strike="noStrike" dirty="0">
                          <a:solidFill>
                            <a:schemeClr val="tx1">
                              <a:lumMod val="50000"/>
                            </a:schemeClr>
                          </a:solidFill>
                          <a:effectLst/>
                          <a:latin typeface="標楷體" pitchFamily="65" charset="-120"/>
                          <a:ea typeface="標楷體" pitchFamily="65" charset="-120"/>
                        </a:rPr>
                        <a:t>選轉</a:t>
                      </a:r>
                      <a:endParaRPr lang="zh-TW" altLang="en-US" sz="1800" b="1" i="0" u="none" strike="noStrike" dirty="0">
                        <a:solidFill>
                          <a:schemeClr val="tx1">
                            <a:lumMod val="50000"/>
                          </a:schemeClr>
                        </a:solidFill>
                        <a:effectLst/>
                        <a:latin typeface="標楷體" pitchFamily="65" charset="-120"/>
                        <a:ea typeface="標楷體" pitchFamily="65"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zh-TW" altLang="en-US" sz="1800" u="none" strike="noStrike" dirty="0">
                          <a:solidFill>
                            <a:schemeClr val="tx1">
                              <a:lumMod val="50000"/>
                            </a:schemeClr>
                          </a:solidFill>
                          <a:effectLst/>
                          <a:latin typeface="標楷體" pitchFamily="65" charset="-120"/>
                          <a:ea typeface="標楷體" pitchFamily="65" charset="-120"/>
                        </a:rPr>
                        <a:t>欄標籤</a:t>
                      </a:r>
                      <a:endParaRPr lang="zh-TW" altLang="en-US" sz="1800" b="1" i="0" u="none" strike="noStrike" dirty="0">
                        <a:solidFill>
                          <a:schemeClr val="tx1">
                            <a:lumMod val="50000"/>
                          </a:schemeClr>
                        </a:solidFill>
                        <a:effectLst/>
                        <a:latin typeface="標楷體" pitchFamily="65" charset="-120"/>
                        <a:ea typeface="標楷體" pitchFamily="65"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endParaRPr lang="zh-TW" altLang="en-US" sz="1800" b="1" i="0" u="none" strike="noStrike" dirty="0">
                        <a:solidFill>
                          <a:schemeClr val="tx1">
                            <a:lumMod val="50000"/>
                          </a:schemeClr>
                        </a:solidFill>
                        <a:effectLst/>
                        <a:latin typeface="標楷體" pitchFamily="65" charset="-120"/>
                        <a:ea typeface="標楷體" pitchFamily="65"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endParaRPr lang="zh-TW" altLang="en-US" sz="1800" b="1" i="0" u="none" strike="noStrike" dirty="0">
                        <a:solidFill>
                          <a:schemeClr val="tx1">
                            <a:lumMod val="50000"/>
                          </a:schemeClr>
                        </a:solidFill>
                        <a:effectLst/>
                        <a:latin typeface="標楷體" pitchFamily="65" charset="-120"/>
                        <a:ea typeface="標楷體" pitchFamily="65"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endParaRPr lang="zh-TW" altLang="en-US" sz="1800" b="1" i="0" u="none" strike="noStrike" dirty="0">
                        <a:solidFill>
                          <a:schemeClr val="tx1">
                            <a:lumMod val="50000"/>
                          </a:schemeClr>
                        </a:solidFill>
                        <a:effectLst/>
                        <a:latin typeface="標楷體" pitchFamily="65" charset="-120"/>
                        <a:ea typeface="標楷體" pitchFamily="65"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xmlns="" val="10000"/>
                  </a:ext>
                </a:extLst>
              </a:tr>
              <a:tr h="322663">
                <a:tc>
                  <a:txBody>
                    <a:bodyPr/>
                    <a:lstStyle/>
                    <a:p>
                      <a:pPr algn="l" fontAlgn="ctr"/>
                      <a:r>
                        <a:rPr lang="zh-TW" altLang="en-US" sz="1800" u="none" strike="noStrike" dirty="0">
                          <a:solidFill>
                            <a:schemeClr val="tx1">
                              <a:lumMod val="50000"/>
                            </a:schemeClr>
                          </a:solidFill>
                          <a:effectLst/>
                          <a:latin typeface="標楷體" pitchFamily="65" charset="-120"/>
                          <a:ea typeface="標楷體" pitchFamily="65" charset="-120"/>
                        </a:rPr>
                        <a:t>列標籤</a:t>
                      </a:r>
                      <a:endParaRPr lang="zh-TW" altLang="en-US" sz="1800" b="1" i="0" u="none" strike="noStrike" dirty="0">
                        <a:solidFill>
                          <a:schemeClr val="tx1">
                            <a:lumMod val="50000"/>
                          </a:schemeClr>
                        </a:solidFill>
                        <a:effectLst/>
                        <a:latin typeface="標楷體" pitchFamily="65" charset="-120"/>
                        <a:ea typeface="標楷體" pitchFamily="65"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zh-TW" altLang="en-US" sz="1800" u="none" strike="noStrike" dirty="0">
                          <a:solidFill>
                            <a:schemeClr val="tx1">
                              <a:lumMod val="50000"/>
                            </a:schemeClr>
                          </a:solidFill>
                          <a:effectLst/>
                          <a:latin typeface="標楷體" pitchFamily="65" charset="-120"/>
                          <a:ea typeface="標楷體" pitchFamily="65" charset="-120"/>
                        </a:rPr>
                        <a:t>機台一</a:t>
                      </a:r>
                      <a:endParaRPr lang="zh-TW" altLang="en-US" sz="1800" b="1" i="0" u="none" strike="noStrike" dirty="0">
                        <a:solidFill>
                          <a:schemeClr val="tx1">
                            <a:lumMod val="50000"/>
                          </a:schemeClr>
                        </a:solidFill>
                        <a:effectLst/>
                        <a:latin typeface="標楷體" pitchFamily="65" charset="-120"/>
                        <a:ea typeface="標楷體" pitchFamily="65"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zh-TW" altLang="en-US" sz="1800" u="none" strike="noStrike" dirty="0">
                          <a:solidFill>
                            <a:schemeClr val="tx1">
                              <a:lumMod val="50000"/>
                            </a:schemeClr>
                          </a:solidFill>
                          <a:effectLst/>
                          <a:latin typeface="標楷體" pitchFamily="65" charset="-120"/>
                          <a:ea typeface="標楷體" pitchFamily="65" charset="-120"/>
                        </a:rPr>
                        <a:t>機台二</a:t>
                      </a:r>
                      <a:endParaRPr lang="zh-TW" altLang="en-US" sz="1800" b="1" i="0" u="none" strike="noStrike" dirty="0">
                        <a:solidFill>
                          <a:schemeClr val="tx1">
                            <a:lumMod val="50000"/>
                          </a:schemeClr>
                        </a:solidFill>
                        <a:effectLst/>
                        <a:latin typeface="標楷體" pitchFamily="65" charset="-120"/>
                        <a:ea typeface="標楷體" pitchFamily="65"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zh-TW" altLang="en-US" sz="1800" u="none" strike="noStrike" dirty="0" smtClean="0">
                          <a:solidFill>
                            <a:schemeClr val="tx1">
                              <a:lumMod val="50000"/>
                            </a:schemeClr>
                          </a:solidFill>
                          <a:effectLst/>
                          <a:latin typeface="標楷體" pitchFamily="65" charset="-120"/>
                          <a:ea typeface="標楷體" pitchFamily="65" charset="-120"/>
                        </a:rPr>
                        <a:t>機台三</a:t>
                      </a:r>
                      <a:endParaRPr lang="zh-TW" altLang="en-US" sz="1800" b="1" i="0" u="none" strike="noStrike" dirty="0">
                        <a:solidFill>
                          <a:schemeClr val="tx1">
                            <a:lumMod val="50000"/>
                          </a:schemeClr>
                        </a:solidFill>
                        <a:effectLst/>
                        <a:latin typeface="標楷體" pitchFamily="65" charset="-120"/>
                        <a:ea typeface="標楷體" pitchFamily="65"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ctr"/>
                      <a:r>
                        <a:rPr lang="zh-TW" altLang="en-US" sz="1800" u="none" strike="noStrike" dirty="0" smtClean="0">
                          <a:solidFill>
                            <a:schemeClr val="tx1">
                              <a:lumMod val="50000"/>
                            </a:schemeClr>
                          </a:solidFill>
                          <a:effectLst/>
                          <a:latin typeface="標楷體" pitchFamily="65" charset="-120"/>
                          <a:ea typeface="標楷體" pitchFamily="65" charset="-120"/>
                        </a:rPr>
                        <a:t>總計</a:t>
                      </a:r>
                      <a:endParaRPr lang="zh-TW" altLang="en-US" sz="1800" b="1" i="0" u="none" strike="noStrike" dirty="0">
                        <a:solidFill>
                          <a:schemeClr val="tx1">
                            <a:lumMod val="50000"/>
                          </a:schemeClr>
                        </a:solidFill>
                        <a:effectLst/>
                        <a:latin typeface="標楷體" pitchFamily="65" charset="-120"/>
                        <a:ea typeface="標楷體" pitchFamily="65"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xmlns="" val="10001"/>
                  </a:ext>
                </a:extLst>
              </a:tr>
              <a:tr h="322663">
                <a:tc>
                  <a:txBody>
                    <a:bodyPr/>
                    <a:lstStyle/>
                    <a:p>
                      <a:pPr algn="l" fontAlgn="ctr"/>
                      <a:r>
                        <a:rPr lang="zh-TW" altLang="en-US" sz="1800" u="none" strike="noStrike">
                          <a:solidFill>
                            <a:schemeClr val="tx1">
                              <a:lumMod val="50000"/>
                            </a:schemeClr>
                          </a:solidFill>
                          <a:effectLst/>
                          <a:latin typeface="標楷體" pitchFamily="65" charset="-120"/>
                          <a:ea typeface="標楷體" pitchFamily="65" charset="-120"/>
                        </a:rPr>
                        <a:t>停止動作</a:t>
                      </a:r>
                      <a:endParaRPr lang="zh-TW" altLang="en-US" sz="1800" b="0" i="0" u="none" strike="noStrike">
                        <a:solidFill>
                          <a:schemeClr val="tx1">
                            <a:lumMod val="50000"/>
                          </a:schemeClr>
                        </a:solidFill>
                        <a:effectLst/>
                        <a:latin typeface="標楷體" pitchFamily="65" charset="-120"/>
                        <a:ea typeface="標楷體" pitchFamily="65"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ctr"/>
                      <a:r>
                        <a:rPr lang="en-US" altLang="zh-TW" sz="1800" u="none" strike="noStrike" dirty="0">
                          <a:solidFill>
                            <a:schemeClr val="tx1">
                              <a:lumMod val="50000"/>
                            </a:schemeClr>
                          </a:solidFill>
                          <a:effectLst/>
                          <a:latin typeface="標楷體" pitchFamily="65" charset="-120"/>
                          <a:ea typeface="標楷體" pitchFamily="65" charset="-120"/>
                        </a:rPr>
                        <a:t>216</a:t>
                      </a:r>
                      <a:endParaRPr lang="en-US" altLang="zh-TW" sz="1800" b="0" i="0" u="none" strike="noStrike" dirty="0">
                        <a:solidFill>
                          <a:schemeClr val="tx1">
                            <a:lumMod val="50000"/>
                          </a:schemeClr>
                        </a:solidFill>
                        <a:effectLst/>
                        <a:latin typeface="標楷體" pitchFamily="65" charset="-120"/>
                        <a:ea typeface="標楷體" pitchFamily="65"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ctr"/>
                      <a:r>
                        <a:rPr lang="en-US" altLang="zh-TW" sz="1800" u="none" strike="noStrike" dirty="0">
                          <a:solidFill>
                            <a:schemeClr val="tx1">
                              <a:lumMod val="50000"/>
                            </a:schemeClr>
                          </a:solidFill>
                          <a:effectLst/>
                          <a:latin typeface="標楷體" pitchFamily="65" charset="-120"/>
                          <a:ea typeface="標楷體" pitchFamily="65" charset="-120"/>
                        </a:rPr>
                        <a:t>235</a:t>
                      </a:r>
                      <a:endParaRPr lang="en-US" altLang="zh-TW" sz="1800" b="0" i="0" u="none" strike="noStrike" dirty="0">
                        <a:solidFill>
                          <a:schemeClr val="tx1">
                            <a:lumMod val="50000"/>
                          </a:schemeClr>
                        </a:solidFill>
                        <a:effectLst/>
                        <a:latin typeface="標楷體" pitchFamily="65" charset="-120"/>
                        <a:ea typeface="標楷體" pitchFamily="65"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ctr"/>
                      <a:r>
                        <a:rPr lang="en-US" altLang="zh-TW" sz="1800" u="none" strike="noStrike" dirty="0">
                          <a:solidFill>
                            <a:schemeClr val="tx1">
                              <a:lumMod val="50000"/>
                            </a:schemeClr>
                          </a:solidFill>
                          <a:effectLst/>
                          <a:latin typeface="標楷體" pitchFamily="65" charset="-120"/>
                          <a:ea typeface="標楷體" pitchFamily="65" charset="-120"/>
                        </a:rPr>
                        <a:t>223</a:t>
                      </a:r>
                      <a:endParaRPr lang="en-US" altLang="zh-TW" sz="1800" b="0" i="0" u="none" strike="noStrike" dirty="0">
                        <a:solidFill>
                          <a:schemeClr val="tx1">
                            <a:lumMod val="50000"/>
                          </a:schemeClr>
                        </a:solidFill>
                        <a:effectLst/>
                        <a:latin typeface="標楷體" pitchFamily="65" charset="-120"/>
                        <a:ea typeface="標楷體" pitchFamily="65"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ctr"/>
                      <a:r>
                        <a:rPr lang="en-US" altLang="zh-TW" sz="1800" u="none" strike="noStrike" dirty="0">
                          <a:solidFill>
                            <a:schemeClr val="tx1">
                              <a:lumMod val="50000"/>
                            </a:schemeClr>
                          </a:solidFill>
                          <a:effectLst/>
                          <a:latin typeface="標楷體" pitchFamily="65" charset="-120"/>
                          <a:ea typeface="標楷體" pitchFamily="65" charset="-120"/>
                        </a:rPr>
                        <a:t>674</a:t>
                      </a:r>
                      <a:endParaRPr lang="en-US" altLang="zh-TW" sz="1800" b="0" i="0" u="none" strike="noStrike" dirty="0">
                        <a:solidFill>
                          <a:schemeClr val="tx1">
                            <a:lumMod val="50000"/>
                          </a:schemeClr>
                        </a:solidFill>
                        <a:effectLst/>
                        <a:latin typeface="標楷體" pitchFamily="65" charset="-120"/>
                        <a:ea typeface="標楷體" pitchFamily="65"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xmlns="" val="10002"/>
                  </a:ext>
                </a:extLst>
              </a:tr>
              <a:tr h="322663">
                <a:tc>
                  <a:txBody>
                    <a:bodyPr/>
                    <a:lstStyle/>
                    <a:p>
                      <a:pPr algn="l" fontAlgn="ctr"/>
                      <a:r>
                        <a:rPr lang="zh-TW" altLang="en-US" sz="1800" u="none" strike="noStrike" dirty="0">
                          <a:solidFill>
                            <a:schemeClr val="tx1">
                              <a:lumMod val="50000"/>
                            </a:schemeClr>
                          </a:solidFill>
                          <a:effectLst/>
                          <a:latin typeface="標楷體" pitchFamily="65" charset="-120"/>
                          <a:ea typeface="標楷體" pitchFamily="65" charset="-120"/>
                        </a:rPr>
                        <a:t>旋轉中</a:t>
                      </a:r>
                      <a:endParaRPr lang="zh-TW" altLang="en-US" sz="1800" b="0" i="0" u="none" strike="noStrike" dirty="0">
                        <a:solidFill>
                          <a:schemeClr val="tx1">
                            <a:lumMod val="50000"/>
                          </a:schemeClr>
                        </a:solidFill>
                        <a:effectLst/>
                        <a:latin typeface="標楷體" pitchFamily="65" charset="-120"/>
                        <a:ea typeface="標楷體" pitchFamily="65"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endParaRPr lang="zh-TW" altLang="en-US" sz="1800" b="0" i="0" u="none" strike="noStrike">
                        <a:solidFill>
                          <a:schemeClr val="tx1">
                            <a:lumMod val="50000"/>
                          </a:schemeClr>
                        </a:solidFill>
                        <a:effectLst/>
                        <a:latin typeface="標楷體" pitchFamily="65" charset="-120"/>
                        <a:ea typeface="標楷體" pitchFamily="65"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ctr"/>
                      <a:r>
                        <a:rPr lang="en-US" altLang="zh-TW" sz="1800" u="none" strike="noStrike" dirty="0">
                          <a:solidFill>
                            <a:schemeClr val="tx1">
                              <a:lumMod val="50000"/>
                            </a:schemeClr>
                          </a:solidFill>
                          <a:effectLst/>
                          <a:latin typeface="標楷體" pitchFamily="65" charset="-120"/>
                          <a:ea typeface="標楷體" pitchFamily="65" charset="-120"/>
                        </a:rPr>
                        <a:t>4</a:t>
                      </a:r>
                      <a:endParaRPr lang="en-US" altLang="zh-TW" sz="1800" b="0" i="0" u="none" strike="noStrike" dirty="0">
                        <a:solidFill>
                          <a:schemeClr val="tx1">
                            <a:lumMod val="50000"/>
                          </a:schemeClr>
                        </a:solidFill>
                        <a:effectLst/>
                        <a:latin typeface="標楷體" pitchFamily="65" charset="-120"/>
                        <a:ea typeface="標楷體" pitchFamily="65"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ctr"/>
                      <a:r>
                        <a:rPr lang="en-US" altLang="zh-TW" sz="1800" u="none" strike="noStrike" dirty="0">
                          <a:solidFill>
                            <a:schemeClr val="tx1">
                              <a:lumMod val="50000"/>
                            </a:schemeClr>
                          </a:solidFill>
                          <a:effectLst/>
                          <a:latin typeface="標楷體" pitchFamily="65" charset="-120"/>
                          <a:ea typeface="標楷體" pitchFamily="65" charset="-120"/>
                        </a:rPr>
                        <a:t>3</a:t>
                      </a:r>
                      <a:endParaRPr lang="en-US" altLang="zh-TW" sz="1800" b="0" i="0" u="none" strike="noStrike" dirty="0">
                        <a:solidFill>
                          <a:schemeClr val="tx1">
                            <a:lumMod val="50000"/>
                          </a:schemeClr>
                        </a:solidFill>
                        <a:effectLst/>
                        <a:latin typeface="標楷體" pitchFamily="65" charset="-120"/>
                        <a:ea typeface="標楷體" pitchFamily="65"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ctr"/>
                      <a:r>
                        <a:rPr lang="en-US" altLang="zh-TW" sz="1800" u="none" strike="noStrike" dirty="0">
                          <a:solidFill>
                            <a:schemeClr val="tx1">
                              <a:lumMod val="50000"/>
                            </a:schemeClr>
                          </a:solidFill>
                          <a:effectLst/>
                          <a:latin typeface="標楷體" pitchFamily="65" charset="-120"/>
                          <a:ea typeface="標楷體" pitchFamily="65" charset="-120"/>
                        </a:rPr>
                        <a:t>7</a:t>
                      </a:r>
                      <a:endParaRPr lang="en-US" altLang="zh-TW" sz="1800" b="0" i="0" u="none" strike="noStrike" dirty="0">
                        <a:solidFill>
                          <a:schemeClr val="tx1">
                            <a:lumMod val="50000"/>
                          </a:schemeClr>
                        </a:solidFill>
                        <a:effectLst/>
                        <a:latin typeface="標楷體" pitchFamily="65" charset="-120"/>
                        <a:ea typeface="標楷體" pitchFamily="65"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xmlns="" val="10003"/>
                  </a:ext>
                </a:extLst>
              </a:tr>
              <a:tr h="322663">
                <a:tc>
                  <a:txBody>
                    <a:bodyPr/>
                    <a:lstStyle/>
                    <a:p>
                      <a:pPr algn="l" fontAlgn="ctr"/>
                      <a:r>
                        <a:rPr lang="zh-TW" altLang="en-US" sz="1800" u="none" strike="noStrike">
                          <a:solidFill>
                            <a:schemeClr val="tx1">
                              <a:lumMod val="50000"/>
                            </a:schemeClr>
                          </a:solidFill>
                          <a:effectLst/>
                          <a:latin typeface="標楷體" pitchFamily="65" charset="-120"/>
                          <a:ea typeface="標楷體" pitchFamily="65" charset="-120"/>
                        </a:rPr>
                        <a:t>運轉中</a:t>
                      </a:r>
                      <a:endParaRPr lang="zh-TW" altLang="en-US" sz="1800" b="0" i="0" u="none" strike="noStrike">
                        <a:solidFill>
                          <a:schemeClr val="tx1">
                            <a:lumMod val="50000"/>
                          </a:schemeClr>
                        </a:solidFill>
                        <a:effectLst/>
                        <a:latin typeface="標楷體" pitchFamily="65" charset="-120"/>
                        <a:ea typeface="標楷體" pitchFamily="65"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ctr"/>
                      <a:r>
                        <a:rPr lang="en-US" altLang="zh-TW" sz="1800" u="none" strike="noStrike">
                          <a:solidFill>
                            <a:schemeClr val="tx1">
                              <a:lumMod val="50000"/>
                            </a:schemeClr>
                          </a:solidFill>
                          <a:effectLst/>
                          <a:latin typeface="標楷體" pitchFamily="65" charset="-120"/>
                          <a:ea typeface="標楷體" pitchFamily="65" charset="-120"/>
                        </a:rPr>
                        <a:t>84</a:t>
                      </a:r>
                      <a:endParaRPr lang="en-US" altLang="zh-TW" sz="1800" b="0" i="0" u="none" strike="noStrike">
                        <a:solidFill>
                          <a:schemeClr val="tx1">
                            <a:lumMod val="50000"/>
                          </a:schemeClr>
                        </a:solidFill>
                        <a:effectLst/>
                        <a:latin typeface="標楷體" pitchFamily="65" charset="-120"/>
                        <a:ea typeface="標楷體" pitchFamily="65"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ctr"/>
                      <a:r>
                        <a:rPr lang="en-US" altLang="zh-TW" sz="1800" u="none" strike="noStrike">
                          <a:solidFill>
                            <a:schemeClr val="tx1">
                              <a:lumMod val="50000"/>
                            </a:schemeClr>
                          </a:solidFill>
                          <a:effectLst/>
                          <a:latin typeface="標楷體" pitchFamily="65" charset="-120"/>
                          <a:ea typeface="標楷體" pitchFamily="65" charset="-120"/>
                        </a:rPr>
                        <a:t>61</a:t>
                      </a:r>
                      <a:endParaRPr lang="en-US" altLang="zh-TW" sz="1800" b="0" i="0" u="none" strike="noStrike">
                        <a:solidFill>
                          <a:schemeClr val="tx1">
                            <a:lumMod val="50000"/>
                          </a:schemeClr>
                        </a:solidFill>
                        <a:effectLst/>
                        <a:latin typeface="標楷體" pitchFamily="65" charset="-120"/>
                        <a:ea typeface="標楷體" pitchFamily="65"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ctr"/>
                      <a:r>
                        <a:rPr lang="en-US" altLang="zh-TW" sz="1800" u="none" strike="noStrike" dirty="0">
                          <a:solidFill>
                            <a:schemeClr val="tx1">
                              <a:lumMod val="50000"/>
                            </a:schemeClr>
                          </a:solidFill>
                          <a:effectLst/>
                          <a:latin typeface="標楷體" pitchFamily="65" charset="-120"/>
                          <a:ea typeface="標楷體" pitchFamily="65" charset="-120"/>
                        </a:rPr>
                        <a:t>74</a:t>
                      </a:r>
                      <a:endParaRPr lang="en-US" altLang="zh-TW" sz="1800" b="0" i="0" u="none" strike="noStrike" dirty="0">
                        <a:solidFill>
                          <a:schemeClr val="tx1">
                            <a:lumMod val="50000"/>
                          </a:schemeClr>
                        </a:solidFill>
                        <a:effectLst/>
                        <a:latin typeface="標楷體" pitchFamily="65" charset="-120"/>
                        <a:ea typeface="標楷體" pitchFamily="65"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ctr"/>
                      <a:r>
                        <a:rPr lang="en-US" altLang="zh-TW" sz="1800" u="none" strike="noStrike" dirty="0">
                          <a:solidFill>
                            <a:schemeClr val="tx1">
                              <a:lumMod val="50000"/>
                            </a:schemeClr>
                          </a:solidFill>
                          <a:effectLst/>
                          <a:latin typeface="標楷體" pitchFamily="65" charset="-120"/>
                          <a:ea typeface="標楷體" pitchFamily="65" charset="-120"/>
                        </a:rPr>
                        <a:t>219</a:t>
                      </a:r>
                      <a:endParaRPr lang="en-US" altLang="zh-TW" sz="1800" b="0" i="0" u="none" strike="noStrike" dirty="0">
                        <a:solidFill>
                          <a:schemeClr val="tx1">
                            <a:lumMod val="50000"/>
                          </a:schemeClr>
                        </a:solidFill>
                        <a:effectLst/>
                        <a:latin typeface="標楷體" pitchFamily="65" charset="-120"/>
                        <a:ea typeface="標楷體" pitchFamily="65"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xmlns="" val="10004"/>
                  </a:ext>
                </a:extLst>
              </a:tr>
              <a:tr h="322663">
                <a:tc>
                  <a:txBody>
                    <a:bodyPr/>
                    <a:lstStyle/>
                    <a:p>
                      <a:pPr algn="l" fontAlgn="ctr"/>
                      <a:r>
                        <a:rPr lang="zh-TW" altLang="en-US" sz="1800" u="none" strike="noStrike">
                          <a:solidFill>
                            <a:schemeClr val="tx1">
                              <a:lumMod val="50000"/>
                            </a:schemeClr>
                          </a:solidFill>
                          <a:effectLst/>
                          <a:latin typeface="標楷體" pitchFamily="65" charset="-120"/>
                          <a:ea typeface="標楷體" pitchFamily="65" charset="-120"/>
                        </a:rPr>
                        <a:t>總計</a:t>
                      </a:r>
                      <a:endParaRPr lang="zh-TW" altLang="en-US" sz="1800" b="1" i="0" u="none" strike="noStrike">
                        <a:solidFill>
                          <a:schemeClr val="tx1">
                            <a:lumMod val="50000"/>
                          </a:schemeClr>
                        </a:solidFill>
                        <a:effectLst/>
                        <a:latin typeface="標楷體" pitchFamily="65" charset="-120"/>
                        <a:ea typeface="標楷體" pitchFamily="65"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ctr"/>
                      <a:r>
                        <a:rPr lang="en-US" altLang="zh-TW" sz="1800" u="none" strike="noStrike">
                          <a:solidFill>
                            <a:schemeClr val="tx1">
                              <a:lumMod val="50000"/>
                            </a:schemeClr>
                          </a:solidFill>
                          <a:effectLst/>
                          <a:latin typeface="標楷體" pitchFamily="65" charset="-120"/>
                          <a:ea typeface="標楷體" pitchFamily="65" charset="-120"/>
                        </a:rPr>
                        <a:t>300</a:t>
                      </a:r>
                      <a:endParaRPr lang="en-US" altLang="zh-TW" sz="1800" b="1" i="0" u="none" strike="noStrike">
                        <a:solidFill>
                          <a:schemeClr val="tx1">
                            <a:lumMod val="50000"/>
                          </a:schemeClr>
                        </a:solidFill>
                        <a:effectLst/>
                        <a:latin typeface="標楷體" pitchFamily="65" charset="-120"/>
                        <a:ea typeface="標楷體" pitchFamily="65"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ctr"/>
                      <a:r>
                        <a:rPr lang="en-US" altLang="zh-TW" sz="1800" u="none" strike="noStrike">
                          <a:solidFill>
                            <a:schemeClr val="tx1">
                              <a:lumMod val="50000"/>
                            </a:schemeClr>
                          </a:solidFill>
                          <a:effectLst/>
                          <a:latin typeface="標楷體" pitchFamily="65" charset="-120"/>
                          <a:ea typeface="標楷體" pitchFamily="65" charset="-120"/>
                        </a:rPr>
                        <a:t>300</a:t>
                      </a:r>
                      <a:endParaRPr lang="en-US" altLang="zh-TW" sz="1800" b="1" i="0" u="none" strike="noStrike">
                        <a:solidFill>
                          <a:schemeClr val="tx1">
                            <a:lumMod val="50000"/>
                          </a:schemeClr>
                        </a:solidFill>
                        <a:effectLst/>
                        <a:latin typeface="標楷體" pitchFamily="65" charset="-120"/>
                        <a:ea typeface="標楷體" pitchFamily="65"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ctr"/>
                      <a:r>
                        <a:rPr lang="en-US" altLang="zh-TW" sz="1800" u="none" strike="noStrike">
                          <a:solidFill>
                            <a:schemeClr val="tx1">
                              <a:lumMod val="50000"/>
                            </a:schemeClr>
                          </a:solidFill>
                          <a:effectLst/>
                          <a:latin typeface="標楷體" pitchFamily="65" charset="-120"/>
                          <a:ea typeface="標楷體" pitchFamily="65" charset="-120"/>
                        </a:rPr>
                        <a:t>300</a:t>
                      </a:r>
                      <a:endParaRPr lang="en-US" altLang="zh-TW" sz="1800" b="1" i="0" u="none" strike="noStrike">
                        <a:solidFill>
                          <a:schemeClr val="tx1">
                            <a:lumMod val="50000"/>
                          </a:schemeClr>
                        </a:solidFill>
                        <a:effectLst/>
                        <a:latin typeface="標楷體" pitchFamily="65" charset="-120"/>
                        <a:ea typeface="標楷體" pitchFamily="65"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ctr"/>
                      <a:r>
                        <a:rPr lang="en-US" altLang="zh-TW" sz="1800" u="none" strike="noStrike" dirty="0">
                          <a:solidFill>
                            <a:schemeClr val="tx1">
                              <a:lumMod val="50000"/>
                            </a:schemeClr>
                          </a:solidFill>
                          <a:effectLst/>
                          <a:latin typeface="標楷體" pitchFamily="65" charset="-120"/>
                          <a:ea typeface="標楷體" pitchFamily="65" charset="-120"/>
                        </a:rPr>
                        <a:t>900</a:t>
                      </a:r>
                      <a:endParaRPr lang="en-US" altLang="zh-TW" sz="1800" b="1" i="0" u="none" strike="noStrike" dirty="0">
                        <a:solidFill>
                          <a:schemeClr val="tx1">
                            <a:lumMod val="50000"/>
                          </a:schemeClr>
                        </a:solidFill>
                        <a:effectLst/>
                        <a:latin typeface="標楷體" pitchFamily="65" charset="-120"/>
                        <a:ea typeface="標楷體" pitchFamily="65"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xmlns="" val="10005"/>
                  </a:ext>
                </a:extLst>
              </a:tr>
            </a:tbl>
          </a:graphicData>
        </a:graphic>
      </p:graphicFrame>
      <p:graphicFrame>
        <p:nvGraphicFramePr>
          <p:cNvPr id="8" name="圖表 7"/>
          <p:cNvGraphicFramePr>
            <a:graphicFrameLocks/>
          </p:cNvGraphicFramePr>
          <p:nvPr>
            <p:extLst>
              <p:ext uri="{D42A27DB-BD31-4B8C-83A1-F6EECF244321}">
                <p14:modId xmlns:p14="http://schemas.microsoft.com/office/powerpoint/2010/main" xmlns="" val="3362561652"/>
              </p:ext>
            </p:extLst>
          </p:nvPr>
        </p:nvGraphicFramePr>
        <p:xfrm>
          <a:off x="1345921" y="4020349"/>
          <a:ext cx="3764559" cy="283898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表格 8"/>
          <p:cNvGraphicFramePr>
            <a:graphicFrameLocks noGrp="1"/>
          </p:cNvGraphicFramePr>
          <p:nvPr>
            <p:extLst>
              <p:ext uri="{D42A27DB-BD31-4B8C-83A1-F6EECF244321}">
                <p14:modId xmlns:p14="http://schemas.microsoft.com/office/powerpoint/2010/main" xmlns="" val="3350409497"/>
              </p:ext>
            </p:extLst>
          </p:nvPr>
        </p:nvGraphicFramePr>
        <p:xfrm>
          <a:off x="6193854" y="2035912"/>
          <a:ext cx="4529563" cy="1984435"/>
        </p:xfrm>
        <a:graphic>
          <a:graphicData uri="http://schemas.openxmlformats.org/drawingml/2006/table">
            <a:tbl>
              <a:tblPr/>
              <a:tblGrid>
                <a:gridCol w="1184617">
                  <a:extLst>
                    <a:ext uri="{9D8B030D-6E8A-4147-A177-3AD203B41FA5}">
                      <a16:colId xmlns:a16="http://schemas.microsoft.com/office/drawing/2014/main" xmlns="" val="3655034276"/>
                    </a:ext>
                  </a:extLst>
                </a:gridCol>
                <a:gridCol w="939341">
                  <a:extLst>
                    <a:ext uri="{9D8B030D-6E8A-4147-A177-3AD203B41FA5}">
                      <a16:colId xmlns:a16="http://schemas.microsoft.com/office/drawing/2014/main" xmlns="" val="135813943"/>
                    </a:ext>
                  </a:extLst>
                </a:gridCol>
                <a:gridCol w="848143">
                  <a:extLst>
                    <a:ext uri="{9D8B030D-6E8A-4147-A177-3AD203B41FA5}">
                      <a16:colId xmlns:a16="http://schemas.microsoft.com/office/drawing/2014/main" xmlns="" val="1185950985"/>
                    </a:ext>
                  </a:extLst>
                </a:gridCol>
                <a:gridCol w="802543">
                  <a:extLst>
                    <a:ext uri="{9D8B030D-6E8A-4147-A177-3AD203B41FA5}">
                      <a16:colId xmlns:a16="http://schemas.microsoft.com/office/drawing/2014/main" xmlns="" val="2366935995"/>
                    </a:ext>
                  </a:extLst>
                </a:gridCol>
                <a:gridCol w="754919">
                  <a:extLst>
                    <a:ext uri="{9D8B030D-6E8A-4147-A177-3AD203B41FA5}">
                      <a16:colId xmlns:a16="http://schemas.microsoft.com/office/drawing/2014/main" xmlns="" val="3908613228"/>
                    </a:ext>
                  </a:extLst>
                </a:gridCol>
              </a:tblGrid>
              <a:tr h="396887">
                <a:tc>
                  <a:txBody>
                    <a:bodyPr/>
                    <a:lstStyle/>
                    <a:p>
                      <a:pPr algn="l" fontAlgn="ctr"/>
                      <a:r>
                        <a:rPr lang="en-US" altLang="zh-TW" sz="1800" b="0" i="0" u="none" strike="noStrike" dirty="0" smtClean="0">
                          <a:solidFill>
                            <a:schemeClr val="tx1">
                              <a:lumMod val="50000"/>
                            </a:schemeClr>
                          </a:solidFill>
                          <a:effectLst/>
                          <a:latin typeface="標楷體" panose="03000509000000000000" pitchFamily="65" charset="-120"/>
                          <a:ea typeface="標楷體" panose="03000509000000000000" pitchFamily="65" charset="-120"/>
                        </a:rPr>
                        <a:t> </a:t>
                      </a:r>
                      <a:r>
                        <a:rPr lang="zh-TW" altLang="en-US" sz="1800" b="0" i="0" u="none" strike="noStrike" dirty="0">
                          <a:solidFill>
                            <a:schemeClr val="tx1">
                              <a:lumMod val="50000"/>
                            </a:schemeClr>
                          </a:solidFill>
                          <a:effectLst/>
                          <a:latin typeface="標楷體" panose="03000509000000000000" pitchFamily="65" charset="-120"/>
                          <a:ea typeface="標楷體" panose="03000509000000000000" pitchFamily="65" charset="-120"/>
                        </a:rPr>
                        <a:t>品檢下降</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zh-TW" altLang="en-US" sz="1800" b="0" i="0" u="none" strike="noStrike" dirty="0">
                          <a:solidFill>
                            <a:schemeClr val="tx1">
                              <a:lumMod val="50000"/>
                            </a:schemeClr>
                          </a:solidFill>
                          <a:effectLst/>
                          <a:latin typeface="標楷體" panose="03000509000000000000" pitchFamily="65" charset="-120"/>
                          <a:ea typeface="標楷體" panose="03000509000000000000" pitchFamily="65" charset="-120"/>
                        </a:rPr>
                        <a:t>欄標籤</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endParaRPr lang="zh-TW" altLang="en-US" sz="1800" b="0" u="none" strike="noStrike" kern="1200" dirty="0">
                        <a:solidFill>
                          <a:schemeClr val="tx1">
                            <a:lumMod val="50000"/>
                          </a:schemeClr>
                        </a:solidFill>
                        <a:effectLst/>
                        <a:latin typeface="標楷體" pitchFamily="65" charset="-120"/>
                        <a:ea typeface="標楷體" pitchFamily="65" charset="-120"/>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endParaRPr lang="zh-TW" altLang="en-US" sz="1800" b="0" i="0" u="none" strike="noStrike" dirty="0">
                        <a:solidFill>
                          <a:schemeClr val="tx1">
                            <a:lumMod val="50000"/>
                          </a:schemeClr>
                        </a:solidFill>
                        <a:effectLst/>
                        <a:latin typeface="標楷體" panose="03000509000000000000" pitchFamily="65" charset="-120"/>
                        <a:ea typeface="標楷體" panose="03000509000000000000" pitchFamily="65" charset="-12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endParaRPr lang="zh-TW" altLang="en-US" sz="1800" b="0" i="0" u="none" strike="noStrike" dirty="0">
                        <a:solidFill>
                          <a:schemeClr val="tx1">
                            <a:lumMod val="50000"/>
                          </a:schemeClr>
                        </a:solidFill>
                        <a:effectLst/>
                        <a:latin typeface="標楷體" panose="03000509000000000000" pitchFamily="65" charset="-120"/>
                        <a:ea typeface="標楷體" panose="03000509000000000000" pitchFamily="65" charset="-12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xmlns="" val="2066288361"/>
                  </a:ext>
                </a:extLst>
              </a:tr>
              <a:tr h="396887">
                <a:tc>
                  <a:txBody>
                    <a:bodyPr/>
                    <a:lstStyle/>
                    <a:p>
                      <a:pPr algn="l" fontAlgn="ctr"/>
                      <a:r>
                        <a:rPr lang="zh-TW" altLang="en-US" sz="1800" b="0" i="0" u="none" strike="noStrike" dirty="0">
                          <a:solidFill>
                            <a:schemeClr val="tx1">
                              <a:lumMod val="50000"/>
                            </a:schemeClr>
                          </a:solidFill>
                          <a:effectLst/>
                          <a:latin typeface="標楷體" panose="03000509000000000000" pitchFamily="65" charset="-120"/>
                          <a:ea typeface="標楷體" panose="03000509000000000000" pitchFamily="65" charset="-120"/>
                        </a:rPr>
                        <a:t>列標籤</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zh-TW" altLang="en-US" sz="1800" b="0" i="0" u="none" strike="noStrike" dirty="0">
                          <a:solidFill>
                            <a:schemeClr val="tx1">
                              <a:lumMod val="50000"/>
                            </a:schemeClr>
                          </a:solidFill>
                          <a:effectLst/>
                          <a:latin typeface="標楷體" panose="03000509000000000000" pitchFamily="65" charset="-120"/>
                          <a:ea typeface="標楷體" panose="03000509000000000000" pitchFamily="65" charset="-120"/>
                        </a:rPr>
                        <a:t>機台一</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zh-TW" altLang="en-US" sz="1800" b="0" i="0" u="none" strike="noStrike" dirty="0">
                          <a:solidFill>
                            <a:schemeClr val="tx1">
                              <a:lumMod val="50000"/>
                            </a:schemeClr>
                          </a:solidFill>
                          <a:effectLst/>
                          <a:latin typeface="標楷體" panose="03000509000000000000" pitchFamily="65" charset="-120"/>
                          <a:ea typeface="標楷體" panose="03000509000000000000" pitchFamily="65" charset="-120"/>
                        </a:rPr>
                        <a:t>機台二</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zh-TW" altLang="en-US" sz="1800" b="0" i="0" u="none" strike="noStrike" dirty="0">
                          <a:solidFill>
                            <a:schemeClr val="tx1">
                              <a:lumMod val="50000"/>
                            </a:schemeClr>
                          </a:solidFill>
                          <a:effectLst/>
                          <a:latin typeface="標楷體" panose="03000509000000000000" pitchFamily="65" charset="-120"/>
                          <a:ea typeface="標楷體" panose="03000509000000000000" pitchFamily="65" charset="-120"/>
                        </a:rPr>
                        <a:t>機台三</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ctr"/>
                      <a:r>
                        <a:rPr lang="zh-TW" altLang="en-US" sz="1800" b="0" i="0" u="none" strike="noStrike" dirty="0">
                          <a:solidFill>
                            <a:schemeClr val="tx1">
                              <a:lumMod val="50000"/>
                            </a:schemeClr>
                          </a:solidFill>
                          <a:effectLst/>
                          <a:latin typeface="標楷體" panose="03000509000000000000" pitchFamily="65" charset="-120"/>
                          <a:ea typeface="標楷體" panose="03000509000000000000" pitchFamily="65" charset="-120"/>
                        </a:rPr>
                        <a:t>總計</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xmlns="" val="183621480"/>
                  </a:ext>
                </a:extLst>
              </a:tr>
              <a:tr h="396887">
                <a:tc>
                  <a:txBody>
                    <a:bodyPr/>
                    <a:lstStyle/>
                    <a:p>
                      <a:pPr algn="l" fontAlgn="ctr"/>
                      <a:r>
                        <a:rPr lang="zh-TW" altLang="en-US" sz="1800" b="0" i="0" u="none" strike="noStrike" dirty="0">
                          <a:solidFill>
                            <a:schemeClr val="tx1">
                              <a:lumMod val="50000"/>
                            </a:schemeClr>
                          </a:solidFill>
                          <a:effectLst/>
                          <a:latin typeface="標楷體" panose="03000509000000000000" pitchFamily="65" charset="-120"/>
                          <a:ea typeface="標楷體" panose="03000509000000000000" pitchFamily="65" charset="-120"/>
                        </a:rPr>
                        <a:t>停止動作</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ctr"/>
                      <a:r>
                        <a:rPr lang="en-US" altLang="zh-TW" sz="1800" b="0" i="0" u="none" strike="noStrike" dirty="0">
                          <a:solidFill>
                            <a:schemeClr val="tx1">
                              <a:lumMod val="50000"/>
                            </a:schemeClr>
                          </a:solidFill>
                          <a:effectLst/>
                          <a:latin typeface="標楷體" panose="03000509000000000000" pitchFamily="65" charset="-120"/>
                          <a:ea typeface="標楷體" panose="03000509000000000000" pitchFamily="65" charset="-120"/>
                        </a:rPr>
                        <a:t>215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ctr"/>
                      <a:r>
                        <a:rPr lang="en-US" altLang="zh-TW" sz="1800" b="0" i="0" u="none" strike="noStrike" dirty="0">
                          <a:solidFill>
                            <a:schemeClr val="tx1">
                              <a:lumMod val="50000"/>
                            </a:schemeClr>
                          </a:solidFill>
                          <a:effectLst/>
                          <a:latin typeface="標楷體" panose="03000509000000000000" pitchFamily="65" charset="-120"/>
                          <a:ea typeface="標楷體" panose="03000509000000000000" pitchFamily="65" charset="-120"/>
                        </a:rPr>
                        <a:t>239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ctr"/>
                      <a:r>
                        <a:rPr lang="en-US" altLang="zh-TW" sz="1800" b="0" i="0" u="none" strike="noStrike" dirty="0">
                          <a:solidFill>
                            <a:schemeClr val="tx1">
                              <a:lumMod val="50000"/>
                            </a:schemeClr>
                          </a:solidFill>
                          <a:effectLst/>
                          <a:latin typeface="標楷體" panose="03000509000000000000" pitchFamily="65" charset="-120"/>
                          <a:ea typeface="標楷體" panose="03000509000000000000" pitchFamily="65" charset="-120"/>
                        </a:rPr>
                        <a:t>226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ctr"/>
                      <a:r>
                        <a:rPr lang="en-US" altLang="zh-TW" sz="1800" b="0" i="0" u="none" strike="noStrike" dirty="0">
                          <a:solidFill>
                            <a:schemeClr val="tx1">
                              <a:lumMod val="50000"/>
                            </a:schemeClr>
                          </a:solidFill>
                          <a:effectLst/>
                          <a:latin typeface="標楷體" panose="03000509000000000000" pitchFamily="65" charset="-120"/>
                          <a:ea typeface="標楷體" panose="03000509000000000000" pitchFamily="65" charset="-120"/>
                        </a:rPr>
                        <a:t>680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xmlns="" val="1079331472"/>
                  </a:ext>
                </a:extLst>
              </a:tr>
              <a:tr h="396887">
                <a:tc>
                  <a:txBody>
                    <a:bodyPr/>
                    <a:lstStyle/>
                    <a:p>
                      <a:pPr algn="l" fontAlgn="ctr"/>
                      <a:r>
                        <a:rPr lang="zh-TW" altLang="en-US" sz="1800" b="0" i="0" u="none" strike="noStrike">
                          <a:solidFill>
                            <a:schemeClr val="tx1">
                              <a:lumMod val="50000"/>
                            </a:schemeClr>
                          </a:solidFill>
                          <a:effectLst/>
                          <a:latin typeface="標楷體" panose="03000509000000000000" pitchFamily="65" charset="-120"/>
                          <a:ea typeface="標楷體" panose="03000509000000000000" pitchFamily="65" charset="-120"/>
                        </a:rPr>
                        <a:t>運轉中</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ctr"/>
                      <a:r>
                        <a:rPr lang="en-US" altLang="zh-TW" sz="1800" b="0" i="0" u="none" strike="noStrike" dirty="0">
                          <a:solidFill>
                            <a:schemeClr val="tx1">
                              <a:lumMod val="50000"/>
                            </a:schemeClr>
                          </a:solidFill>
                          <a:effectLst/>
                          <a:latin typeface="標楷體" panose="03000509000000000000" pitchFamily="65" charset="-120"/>
                          <a:ea typeface="標楷體" panose="03000509000000000000" pitchFamily="65" charset="-120"/>
                        </a:rPr>
                        <a:t>85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ctr"/>
                      <a:r>
                        <a:rPr lang="en-US" altLang="zh-TW" sz="1800" b="0" i="0" u="none" strike="noStrike" dirty="0">
                          <a:solidFill>
                            <a:schemeClr val="tx1">
                              <a:lumMod val="50000"/>
                            </a:schemeClr>
                          </a:solidFill>
                          <a:effectLst/>
                          <a:latin typeface="標楷體" panose="03000509000000000000" pitchFamily="65" charset="-120"/>
                          <a:ea typeface="標楷體" panose="03000509000000000000" pitchFamily="65" charset="-120"/>
                        </a:rPr>
                        <a:t>61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ctr"/>
                      <a:r>
                        <a:rPr lang="en-US" altLang="zh-TW" sz="1800" b="0" i="0" u="none" strike="noStrike" dirty="0">
                          <a:solidFill>
                            <a:schemeClr val="tx1">
                              <a:lumMod val="50000"/>
                            </a:schemeClr>
                          </a:solidFill>
                          <a:effectLst/>
                          <a:latin typeface="標楷體" panose="03000509000000000000" pitchFamily="65" charset="-120"/>
                          <a:ea typeface="標楷體" panose="03000509000000000000" pitchFamily="65" charset="-120"/>
                        </a:rPr>
                        <a:t>74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ctr"/>
                      <a:r>
                        <a:rPr lang="en-US" altLang="zh-TW" sz="1800" b="0" i="0" u="none" strike="noStrike" dirty="0">
                          <a:solidFill>
                            <a:schemeClr val="tx1">
                              <a:lumMod val="50000"/>
                            </a:schemeClr>
                          </a:solidFill>
                          <a:effectLst/>
                          <a:latin typeface="標楷體" panose="03000509000000000000" pitchFamily="65" charset="-120"/>
                          <a:ea typeface="標楷體" panose="03000509000000000000" pitchFamily="65" charset="-120"/>
                        </a:rPr>
                        <a:t>220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xmlns="" val="4010489994"/>
                  </a:ext>
                </a:extLst>
              </a:tr>
              <a:tr h="396887">
                <a:tc>
                  <a:txBody>
                    <a:bodyPr/>
                    <a:lstStyle/>
                    <a:p>
                      <a:pPr algn="l" fontAlgn="ctr"/>
                      <a:r>
                        <a:rPr lang="zh-TW" altLang="en-US" sz="1800" b="0" i="0" u="none" strike="noStrike" dirty="0">
                          <a:solidFill>
                            <a:schemeClr val="tx1">
                              <a:lumMod val="50000"/>
                            </a:schemeClr>
                          </a:solidFill>
                          <a:effectLst/>
                          <a:latin typeface="標楷體" panose="03000509000000000000" pitchFamily="65" charset="-120"/>
                          <a:ea typeface="標楷體" panose="03000509000000000000" pitchFamily="65" charset="-120"/>
                        </a:rPr>
                        <a:t>總計</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ctr"/>
                      <a:r>
                        <a:rPr lang="en-US" altLang="zh-TW" sz="1800" b="0" i="0" u="none" strike="noStrike" dirty="0">
                          <a:solidFill>
                            <a:schemeClr val="tx1">
                              <a:lumMod val="50000"/>
                            </a:schemeClr>
                          </a:solidFill>
                          <a:effectLst/>
                          <a:latin typeface="標楷體" panose="03000509000000000000" pitchFamily="65" charset="-120"/>
                          <a:ea typeface="標楷體" panose="03000509000000000000" pitchFamily="65" charset="-120"/>
                        </a:rPr>
                        <a:t>300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ctr"/>
                      <a:r>
                        <a:rPr lang="en-US" altLang="zh-TW" sz="1800" b="0" i="0" u="none" strike="noStrike" dirty="0">
                          <a:solidFill>
                            <a:schemeClr val="tx1">
                              <a:lumMod val="50000"/>
                            </a:schemeClr>
                          </a:solidFill>
                          <a:effectLst/>
                          <a:latin typeface="標楷體" panose="03000509000000000000" pitchFamily="65" charset="-120"/>
                          <a:ea typeface="標楷體" panose="03000509000000000000" pitchFamily="65" charset="-120"/>
                        </a:rPr>
                        <a:t>300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ctr"/>
                      <a:r>
                        <a:rPr lang="en-US" altLang="zh-TW" sz="1800" b="0" i="0" u="none" strike="noStrike" dirty="0">
                          <a:solidFill>
                            <a:schemeClr val="tx1">
                              <a:lumMod val="50000"/>
                            </a:schemeClr>
                          </a:solidFill>
                          <a:effectLst/>
                          <a:latin typeface="標楷體" panose="03000509000000000000" pitchFamily="65" charset="-120"/>
                          <a:ea typeface="標楷體" panose="03000509000000000000" pitchFamily="65" charset="-120"/>
                        </a:rPr>
                        <a:t>300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ctr"/>
                      <a:r>
                        <a:rPr lang="en-US" altLang="zh-TW" sz="1800" b="0" i="0" u="none" strike="noStrike" dirty="0">
                          <a:solidFill>
                            <a:schemeClr val="tx1">
                              <a:lumMod val="50000"/>
                            </a:schemeClr>
                          </a:solidFill>
                          <a:effectLst/>
                          <a:latin typeface="標楷體" panose="03000509000000000000" pitchFamily="65" charset="-120"/>
                          <a:ea typeface="標楷體" panose="03000509000000000000" pitchFamily="65" charset="-120"/>
                        </a:rPr>
                        <a:t>900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xmlns="" val="1712347574"/>
                  </a:ext>
                </a:extLst>
              </a:tr>
            </a:tbl>
          </a:graphicData>
        </a:graphic>
      </p:graphicFrame>
      <p:graphicFrame>
        <p:nvGraphicFramePr>
          <p:cNvPr id="10" name="圖表 9"/>
          <p:cNvGraphicFramePr>
            <a:graphicFrameLocks/>
          </p:cNvGraphicFramePr>
          <p:nvPr>
            <p:extLst>
              <p:ext uri="{D42A27DB-BD31-4B8C-83A1-F6EECF244321}">
                <p14:modId xmlns:p14="http://schemas.microsoft.com/office/powerpoint/2010/main" xmlns="" val="558166750"/>
              </p:ext>
            </p:extLst>
          </p:nvPr>
        </p:nvGraphicFramePr>
        <p:xfrm>
          <a:off x="6405615" y="4286082"/>
          <a:ext cx="3510545" cy="2339811"/>
        </p:xfrm>
        <a:graphic>
          <a:graphicData uri="http://schemas.openxmlformats.org/drawingml/2006/chart">
            <c:chart xmlns:c="http://schemas.openxmlformats.org/drawingml/2006/chart" xmlns:r="http://schemas.openxmlformats.org/officeDocument/2006/relationships" r:id="rId3"/>
          </a:graphicData>
        </a:graphic>
      </p:graphicFrame>
      <p:sp>
        <p:nvSpPr>
          <p:cNvPr id="11" name="文字方塊 10"/>
          <p:cNvSpPr txBox="1"/>
          <p:nvPr/>
        </p:nvSpPr>
        <p:spPr>
          <a:xfrm>
            <a:off x="6193855" y="1150574"/>
            <a:ext cx="4316819" cy="732508"/>
          </a:xfrm>
          <a:prstGeom prst="rect">
            <a:avLst/>
          </a:prstGeom>
          <a:noFill/>
        </p:spPr>
        <p:txBody>
          <a:bodyPr wrap="square" rtlCol="0">
            <a:spAutoFit/>
          </a:bodyPr>
          <a:lstStyle/>
          <a:p>
            <a:pPr>
              <a:lnSpc>
                <a:spcPct val="130000"/>
              </a:lnSpc>
            </a:pPr>
            <a:r>
              <a:rPr lang="zh-TW" altLang="en-US" sz="3200" b="1" dirty="0" smtClean="0">
                <a:latin typeface="標楷體" panose="03000509000000000000" pitchFamily="65" charset="-120"/>
                <a:ea typeface="標楷體" panose="03000509000000000000" pitchFamily="65" charset="-120"/>
              </a:rPr>
              <a:t>機台品檢下降運作次數</a:t>
            </a:r>
            <a:endParaRPr lang="zh-TW" altLang="en-US" sz="3200" b="1" dirty="0">
              <a:latin typeface="標楷體" panose="03000509000000000000" pitchFamily="65" charset="-120"/>
              <a:ea typeface="標楷體" panose="03000509000000000000" pitchFamily="65" charset="-120"/>
            </a:endParaRPr>
          </a:p>
        </p:txBody>
      </p:sp>
      <p:pic>
        <p:nvPicPr>
          <p:cNvPr id="12" name="圖片 11"/>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9558383" y="170120"/>
            <a:ext cx="2359426" cy="524422"/>
          </a:xfrm>
          <a:prstGeom prst="rect">
            <a:avLst/>
          </a:prstGeom>
        </p:spPr>
      </p:pic>
    </p:spTree>
    <p:extLst>
      <p:ext uri="{BB962C8B-B14F-4D97-AF65-F5344CB8AC3E}">
        <p14:creationId xmlns:p14="http://schemas.microsoft.com/office/powerpoint/2010/main" xmlns="" val="2922828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01913" y="238222"/>
            <a:ext cx="1043266" cy="699595"/>
          </a:xfrm>
        </p:spPr>
        <p:txBody>
          <a:bodyPr>
            <a:normAutofit/>
          </a:bodyPr>
          <a:lstStyle/>
          <a:p>
            <a:r>
              <a:rPr lang="zh-TW" altLang="en-US" u="sng" dirty="0" smtClean="0">
                <a:solidFill>
                  <a:schemeClr val="accent2"/>
                </a:solidFill>
                <a:latin typeface="標楷體" panose="03000509000000000000" pitchFamily="65" charset="-120"/>
                <a:ea typeface="標楷體" panose="03000509000000000000" pitchFamily="65" charset="-120"/>
                <a:cs typeface="Arial Unicode MS" panose="020B0604020202020204" pitchFamily="34" charset="-120"/>
              </a:rPr>
              <a:t>前言</a:t>
            </a:r>
            <a:endParaRPr lang="zh-CN" altLang="en-US" dirty="0">
              <a:latin typeface="標楷體" panose="03000509000000000000" pitchFamily="65" charset="-120"/>
              <a:ea typeface="標楷體" panose="03000509000000000000" pitchFamily="65" charset="-120"/>
            </a:endParaRPr>
          </a:p>
        </p:txBody>
      </p:sp>
      <p:grpSp>
        <p:nvGrpSpPr>
          <p:cNvPr id="27" name="群組 26"/>
          <p:cNvGrpSpPr/>
          <p:nvPr/>
        </p:nvGrpSpPr>
        <p:grpSpPr>
          <a:xfrm rot="11281684">
            <a:off x="481699" y="365009"/>
            <a:ext cx="428558" cy="446020"/>
            <a:chOff x="7996373" y="5450940"/>
            <a:chExt cx="531537" cy="538535"/>
          </a:xfrm>
        </p:grpSpPr>
        <p:sp>
          <p:nvSpPr>
            <p:cNvPr id="5" name="Freeform 3004"/>
            <p:cNvSpPr>
              <a:spLocks/>
            </p:cNvSpPr>
            <p:nvPr/>
          </p:nvSpPr>
          <p:spPr bwMode="auto">
            <a:xfrm>
              <a:off x="8021783" y="5461463"/>
              <a:ext cx="382802" cy="412576"/>
            </a:xfrm>
            <a:custGeom>
              <a:avLst/>
              <a:gdLst>
                <a:gd name="T0" fmla="*/ 20 w 62"/>
                <a:gd name="T1" fmla="*/ 7 h 62"/>
                <a:gd name="T2" fmla="*/ 20 w 62"/>
                <a:gd name="T3" fmla="*/ 7 h 62"/>
                <a:gd name="T4" fmla="*/ 20 w 62"/>
                <a:gd name="T5" fmla="*/ 7 h 62"/>
                <a:gd name="T6" fmla="*/ 0 w 62"/>
                <a:gd name="T7" fmla="*/ 0 h 62"/>
                <a:gd name="T8" fmla="*/ 6 w 62"/>
                <a:gd name="T9" fmla="*/ 21 h 62"/>
                <a:gd name="T10" fmla="*/ 6 w 62"/>
                <a:gd name="T11" fmla="*/ 21 h 62"/>
                <a:gd name="T12" fmla="*/ 6 w 62"/>
                <a:gd name="T13" fmla="*/ 21 h 62"/>
                <a:gd name="T14" fmla="*/ 48 w 62"/>
                <a:gd name="T15" fmla="*/ 62 h 62"/>
                <a:gd name="T16" fmla="*/ 62 w 62"/>
                <a:gd name="T17" fmla="*/ 48 h 62"/>
                <a:gd name="T18" fmla="*/ 20 w 62"/>
                <a:gd name="T19" fmla="*/ 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20" y="7"/>
                  </a:moveTo>
                  <a:lnTo>
                    <a:pt x="20" y="7"/>
                  </a:lnTo>
                  <a:lnTo>
                    <a:pt x="20" y="7"/>
                  </a:lnTo>
                  <a:lnTo>
                    <a:pt x="0" y="0"/>
                  </a:lnTo>
                  <a:lnTo>
                    <a:pt x="6" y="21"/>
                  </a:lnTo>
                  <a:lnTo>
                    <a:pt x="6" y="21"/>
                  </a:lnTo>
                  <a:lnTo>
                    <a:pt x="6" y="21"/>
                  </a:lnTo>
                  <a:lnTo>
                    <a:pt x="48" y="62"/>
                  </a:lnTo>
                  <a:lnTo>
                    <a:pt x="62" y="48"/>
                  </a:lnTo>
                  <a:lnTo>
                    <a:pt x="20" y="7"/>
                  </a:lnTo>
                  <a:close/>
                </a:path>
              </a:pathLst>
            </a:custGeom>
            <a:solidFill>
              <a:srgbClr val="E0A30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3005"/>
            <p:cNvSpPr>
              <a:spLocks/>
            </p:cNvSpPr>
            <p:nvPr/>
          </p:nvSpPr>
          <p:spPr bwMode="auto">
            <a:xfrm>
              <a:off x="7996373" y="5450940"/>
              <a:ext cx="433621" cy="433621"/>
            </a:xfrm>
            <a:custGeom>
              <a:avLst/>
              <a:gdLst>
                <a:gd name="T0" fmla="*/ 20 w 62"/>
                <a:gd name="T1" fmla="*/ 7 h 62"/>
                <a:gd name="T2" fmla="*/ 20 w 62"/>
                <a:gd name="T3" fmla="*/ 7 h 62"/>
                <a:gd name="T4" fmla="*/ 20 w 62"/>
                <a:gd name="T5" fmla="*/ 7 h 62"/>
                <a:gd name="T6" fmla="*/ 0 w 62"/>
                <a:gd name="T7" fmla="*/ 0 h 62"/>
                <a:gd name="T8" fmla="*/ 6 w 62"/>
                <a:gd name="T9" fmla="*/ 21 h 62"/>
                <a:gd name="T10" fmla="*/ 6 w 62"/>
                <a:gd name="T11" fmla="*/ 21 h 62"/>
                <a:gd name="T12" fmla="*/ 6 w 62"/>
                <a:gd name="T13" fmla="*/ 21 h 62"/>
                <a:gd name="T14" fmla="*/ 48 w 62"/>
                <a:gd name="T15" fmla="*/ 62 h 62"/>
                <a:gd name="T16" fmla="*/ 62 w 62"/>
                <a:gd name="T17" fmla="*/ 48 h 62"/>
                <a:gd name="T18" fmla="*/ 20 w 62"/>
                <a:gd name="T19" fmla="*/ 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20" y="7"/>
                  </a:moveTo>
                  <a:lnTo>
                    <a:pt x="20" y="7"/>
                  </a:lnTo>
                  <a:lnTo>
                    <a:pt x="20" y="7"/>
                  </a:lnTo>
                  <a:lnTo>
                    <a:pt x="0" y="0"/>
                  </a:lnTo>
                  <a:lnTo>
                    <a:pt x="6" y="21"/>
                  </a:lnTo>
                  <a:lnTo>
                    <a:pt x="6" y="21"/>
                  </a:lnTo>
                  <a:lnTo>
                    <a:pt x="6" y="21"/>
                  </a:lnTo>
                  <a:lnTo>
                    <a:pt x="48" y="62"/>
                  </a:lnTo>
                  <a:lnTo>
                    <a:pt x="62" y="48"/>
                  </a:lnTo>
                  <a:lnTo>
                    <a:pt x="20" y="7"/>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3006"/>
            <p:cNvSpPr>
              <a:spLocks/>
            </p:cNvSpPr>
            <p:nvPr/>
          </p:nvSpPr>
          <p:spPr bwMode="auto">
            <a:xfrm>
              <a:off x="8311102" y="5772658"/>
              <a:ext cx="160863" cy="160863"/>
            </a:xfrm>
            <a:custGeom>
              <a:avLst/>
              <a:gdLst>
                <a:gd name="T0" fmla="*/ 9 w 23"/>
                <a:gd name="T1" fmla="*/ 23 h 23"/>
                <a:gd name="T2" fmla="*/ 0 w 23"/>
                <a:gd name="T3" fmla="*/ 14 h 23"/>
                <a:gd name="T4" fmla="*/ 14 w 23"/>
                <a:gd name="T5" fmla="*/ 0 h 23"/>
                <a:gd name="T6" fmla="*/ 23 w 23"/>
                <a:gd name="T7" fmla="*/ 10 h 23"/>
                <a:gd name="T8" fmla="*/ 9 w 23"/>
                <a:gd name="T9" fmla="*/ 23 h 23"/>
              </a:gdLst>
              <a:ahLst/>
              <a:cxnLst>
                <a:cxn ang="0">
                  <a:pos x="T0" y="T1"/>
                </a:cxn>
                <a:cxn ang="0">
                  <a:pos x="T2" y="T3"/>
                </a:cxn>
                <a:cxn ang="0">
                  <a:pos x="T4" y="T5"/>
                </a:cxn>
                <a:cxn ang="0">
                  <a:pos x="T6" y="T7"/>
                </a:cxn>
                <a:cxn ang="0">
                  <a:pos x="T8" y="T9"/>
                </a:cxn>
              </a:cxnLst>
              <a:rect l="0" t="0" r="r" b="b"/>
              <a:pathLst>
                <a:path w="23" h="23">
                  <a:moveTo>
                    <a:pt x="9" y="23"/>
                  </a:moveTo>
                  <a:lnTo>
                    <a:pt x="0" y="14"/>
                  </a:lnTo>
                  <a:lnTo>
                    <a:pt x="14" y="0"/>
                  </a:lnTo>
                  <a:lnTo>
                    <a:pt x="23" y="10"/>
                  </a:lnTo>
                  <a:lnTo>
                    <a:pt x="9" y="23"/>
                  </a:lnTo>
                  <a:close/>
                </a:path>
              </a:pathLst>
            </a:custGeom>
            <a:solidFill>
              <a:srgbClr val="C0C1B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3007"/>
            <p:cNvSpPr>
              <a:spLocks/>
            </p:cNvSpPr>
            <p:nvPr/>
          </p:nvSpPr>
          <p:spPr bwMode="auto">
            <a:xfrm>
              <a:off x="8311102" y="5772658"/>
              <a:ext cx="160863" cy="160863"/>
            </a:xfrm>
            <a:custGeom>
              <a:avLst/>
              <a:gdLst>
                <a:gd name="T0" fmla="*/ 9 w 23"/>
                <a:gd name="T1" fmla="*/ 23 h 23"/>
                <a:gd name="T2" fmla="*/ 0 w 23"/>
                <a:gd name="T3" fmla="*/ 14 h 23"/>
                <a:gd name="T4" fmla="*/ 14 w 23"/>
                <a:gd name="T5" fmla="*/ 0 h 23"/>
                <a:gd name="T6" fmla="*/ 23 w 23"/>
                <a:gd name="T7" fmla="*/ 10 h 23"/>
                <a:gd name="T8" fmla="*/ 9 w 23"/>
                <a:gd name="T9" fmla="*/ 23 h 23"/>
              </a:gdLst>
              <a:ahLst/>
              <a:cxnLst>
                <a:cxn ang="0">
                  <a:pos x="T0" y="T1"/>
                </a:cxn>
                <a:cxn ang="0">
                  <a:pos x="T2" y="T3"/>
                </a:cxn>
                <a:cxn ang="0">
                  <a:pos x="T4" y="T5"/>
                </a:cxn>
                <a:cxn ang="0">
                  <a:pos x="T6" y="T7"/>
                </a:cxn>
                <a:cxn ang="0">
                  <a:pos x="T8" y="T9"/>
                </a:cxn>
              </a:cxnLst>
              <a:rect l="0" t="0" r="r" b="b"/>
              <a:pathLst>
                <a:path w="23" h="23">
                  <a:moveTo>
                    <a:pt x="9" y="23"/>
                  </a:moveTo>
                  <a:lnTo>
                    <a:pt x="0" y="14"/>
                  </a:lnTo>
                  <a:lnTo>
                    <a:pt x="14" y="0"/>
                  </a:lnTo>
                  <a:lnTo>
                    <a:pt x="23" y="10"/>
                  </a:lnTo>
                  <a:lnTo>
                    <a:pt x="9" y="23"/>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3008"/>
            <p:cNvSpPr>
              <a:spLocks/>
            </p:cNvSpPr>
            <p:nvPr/>
          </p:nvSpPr>
          <p:spPr bwMode="auto">
            <a:xfrm>
              <a:off x="8374043" y="5828610"/>
              <a:ext cx="153867" cy="160863"/>
            </a:xfrm>
            <a:custGeom>
              <a:avLst/>
              <a:gdLst>
                <a:gd name="T0" fmla="*/ 22 w 22"/>
                <a:gd name="T1" fmla="*/ 10 h 23"/>
                <a:gd name="T2" fmla="*/ 13 w 22"/>
                <a:gd name="T3" fmla="*/ 0 h 23"/>
                <a:gd name="T4" fmla="*/ 0 w 22"/>
                <a:gd name="T5" fmla="*/ 14 h 23"/>
                <a:gd name="T6" fmla="*/ 8 w 22"/>
                <a:gd name="T7" fmla="*/ 23 h 23"/>
                <a:gd name="T8" fmla="*/ 22 w 22"/>
                <a:gd name="T9" fmla="*/ 10 h 23"/>
              </a:gdLst>
              <a:ahLst/>
              <a:cxnLst>
                <a:cxn ang="0">
                  <a:pos x="T0" y="T1"/>
                </a:cxn>
                <a:cxn ang="0">
                  <a:pos x="T2" y="T3"/>
                </a:cxn>
                <a:cxn ang="0">
                  <a:pos x="T4" y="T5"/>
                </a:cxn>
                <a:cxn ang="0">
                  <a:pos x="T6" y="T7"/>
                </a:cxn>
                <a:cxn ang="0">
                  <a:pos x="T8" y="T9"/>
                </a:cxn>
              </a:cxnLst>
              <a:rect l="0" t="0" r="r" b="b"/>
              <a:pathLst>
                <a:path w="22" h="23">
                  <a:moveTo>
                    <a:pt x="22" y="10"/>
                  </a:moveTo>
                  <a:lnTo>
                    <a:pt x="13" y="0"/>
                  </a:lnTo>
                  <a:lnTo>
                    <a:pt x="0" y="14"/>
                  </a:lnTo>
                  <a:lnTo>
                    <a:pt x="8" y="23"/>
                  </a:lnTo>
                  <a:lnTo>
                    <a:pt x="22" y="10"/>
                  </a:lnTo>
                  <a:close/>
                </a:path>
              </a:pathLst>
            </a:custGeom>
            <a:solidFill>
              <a:srgbClr val="DD704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3009"/>
            <p:cNvSpPr>
              <a:spLocks/>
            </p:cNvSpPr>
            <p:nvPr/>
          </p:nvSpPr>
          <p:spPr bwMode="auto">
            <a:xfrm>
              <a:off x="8374043" y="5828610"/>
              <a:ext cx="153867" cy="160863"/>
            </a:xfrm>
            <a:custGeom>
              <a:avLst/>
              <a:gdLst>
                <a:gd name="T0" fmla="*/ 22 w 22"/>
                <a:gd name="T1" fmla="*/ 10 h 23"/>
                <a:gd name="T2" fmla="*/ 13 w 22"/>
                <a:gd name="T3" fmla="*/ 0 h 23"/>
                <a:gd name="T4" fmla="*/ 0 w 22"/>
                <a:gd name="T5" fmla="*/ 14 h 23"/>
                <a:gd name="T6" fmla="*/ 8 w 22"/>
                <a:gd name="T7" fmla="*/ 23 h 23"/>
                <a:gd name="T8" fmla="*/ 22 w 22"/>
                <a:gd name="T9" fmla="*/ 10 h 23"/>
              </a:gdLst>
              <a:ahLst/>
              <a:cxnLst>
                <a:cxn ang="0">
                  <a:pos x="T0" y="T1"/>
                </a:cxn>
                <a:cxn ang="0">
                  <a:pos x="T2" y="T3"/>
                </a:cxn>
                <a:cxn ang="0">
                  <a:pos x="T4" y="T5"/>
                </a:cxn>
                <a:cxn ang="0">
                  <a:pos x="T6" y="T7"/>
                </a:cxn>
                <a:cxn ang="0">
                  <a:pos x="T8" y="T9"/>
                </a:cxn>
              </a:cxnLst>
              <a:rect l="0" t="0" r="r" b="b"/>
              <a:pathLst>
                <a:path w="22" h="23">
                  <a:moveTo>
                    <a:pt x="22" y="10"/>
                  </a:moveTo>
                  <a:lnTo>
                    <a:pt x="13" y="0"/>
                  </a:lnTo>
                  <a:lnTo>
                    <a:pt x="0" y="14"/>
                  </a:lnTo>
                  <a:lnTo>
                    <a:pt x="8" y="23"/>
                  </a:lnTo>
                  <a:lnTo>
                    <a:pt x="22" y="1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3010"/>
            <p:cNvSpPr>
              <a:spLocks/>
            </p:cNvSpPr>
            <p:nvPr/>
          </p:nvSpPr>
          <p:spPr bwMode="auto">
            <a:xfrm>
              <a:off x="8010359" y="5471922"/>
              <a:ext cx="125889" cy="125889"/>
            </a:xfrm>
            <a:custGeom>
              <a:avLst/>
              <a:gdLst>
                <a:gd name="T0" fmla="*/ 18 w 18"/>
                <a:gd name="T1" fmla="*/ 4 h 18"/>
                <a:gd name="T2" fmla="*/ 18 w 18"/>
                <a:gd name="T3" fmla="*/ 4 h 18"/>
                <a:gd name="T4" fmla="*/ 5 w 18"/>
                <a:gd name="T5" fmla="*/ 0 h 18"/>
                <a:gd name="T6" fmla="*/ 3 w 18"/>
                <a:gd name="T7" fmla="*/ 1 h 18"/>
                <a:gd name="T8" fmla="*/ 1 w 18"/>
                <a:gd name="T9" fmla="*/ 1 h 18"/>
                <a:gd name="T10" fmla="*/ 0 w 18"/>
                <a:gd name="T11" fmla="*/ 5 h 18"/>
                <a:gd name="T12" fmla="*/ 4 w 18"/>
                <a:gd name="T13" fmla="*/ 18 h 18"/>
                <a:gd name="T14" fmla="*/ 4 w 18"/>
                <a:gd name="T15" fmla="*/ 18 h 18"/>
                <a:gd name="T16" fmla="*/ 4 w 18"/>
                <a:gd name="T17" fmla="*/ 18 h 18"/>
                <a:gd name="T18" fmla="*/ 18 w 18"/>
                <a:gd name="T19" fmla="*/ 4 h 18"/>
                <a:gd name="T20" fmla="*/ 18 w 18"/>
                <a:gd name="T21"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18" y="4"/>
                  </a:moveTo>
                  <a:lnTo>
                    <a:pt x="18" y="4"/>
                  </a:lnTo>
                  <a:lnTo>
                    <a:pt x="5" y="0"/>
                  </a:lnTo>
                  <a:lnTo>
                    <a:pt x="3" y="1"/>
                  </a:lnTo>
                  <a:lnTo>
                    <a:pt x="1" y="1"/>
                  </a:lnTo>
                  <a:lnTo>
                    <a:pt x="0" y="5"/>
                  </a:lnTo>
                  <a:lnTo>
                    <a:pt x="4" y="18"/>
                  </a:lnTo>
                  <a:lnTo>
                    <a:pt x="4" y="18"/>
                  </a:lnTo>
                  <a:lnTo>
                    <a:pt x="4" y="18"/>
                  </a:lnTo>
                  <a:lnTo>
                    <a:pt x="18" y="4"/>
                  </a:lnTo>
                  <a:lnTo>
                    <a:pt x="18" y="4"/>
                  </a:lnTo>
                  <a:close/>
                </a:path>
              </a:pathLst>
            </a:custGeom>
            <a:solidFill>
              <a:srgbClr val="EECE7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3011"/>
            <p:cNvSpPr>
              <a:spLocks/>
            </p:cNvSpPr>
            <p:nvPr/>
          </p:nvSpPr>
          <p:spPr bwMode="auto">
            <a:xfrm>
              <a:off x="8010359" y="5471922"/>
              <a:ext cx="125889" cy="125889"/>
            </a:xfrm>
            <a:custGeom>
              <a:avLst/>
              <a:gdLst>
                <a:gd name="T0" fmla="*/ 18 w 18"/>
                <a:gd name="T1" fmla="*/ 4 h 18"/>
                <a:gd name="T2" fmla="*/ 18 w 18"/>
                <a:gd name="T3" fmla="*/ 4 h 18"/>
                <a:gd name="T4" fmla="*/ 5 w 18"/>
                <a:gd name="T5" fmla="*/ 0 h 18"/>
                <a:gd name="T6" fmla="*/ 3 w 18"/>
                <a:gd name="T7" fmla="*/ 1 h 18"/>
                <a:gd name="T8" fmla="*/ 1 w 18"/>
                <a:gd name="T9" fmla="*/ 1 h 18"/>
                <a:gd name="T10" fmla="*/ 0 w 18"/>
                <a:gd name="T11" fmla="*/ 5 h 18"/>
                <a:gd name="T12" fmla="*/ 4 w 18"/>
                <a:gd name="T13" fmla="*/ 18 h 18"/>
                <a:gd name="T14" fmla="*/ 4 w 18"/>
                <a:gd name="T15" fmla="*/ 18 h 18"/>
                <a:gd name="T16" fmla="*/ 4 w 18"/>
                <a:gd name="T17" fmla="*/ 18 h 18"/>
                <a:gd name="T18" fmla="*/ 18 w 18"/>
                <a:gd name="T19" fmla="*/ 4 h 18"/>
                <a:gd name="T20" fmla="*/ 18 w 18"/>
                <a:gd name="T21"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18" y="4"/>
                  </a:moveTo>
                  <a:lnTo>
                    <a:pt x="18" y="4"/>
                  </a:lnTo>
                  <a:lnTo>
                    <a:pt x="5" y="0"/>
                  </a:lnTo>
                  <a:lnTo>
                    <a:pt x="3" y="1"/>
                  </a:lnTo>
                  <a:lnTo>
                    <a:pt x="1" y="1"/>
                  </a:lnTo>
                  <a:lnTo>
                    <a:pt x="0" y="5"/>
                  </a:lnTo>
                  <a:lnTo>
                    <a:pt x="4" y="18"/>
                  </a:lnTo>
                  <a:lnTo>
                    <a:pt x="4" y="18"/>
                  </a:lnTo>
                  <a:lnTo>
                    <a:pt x="4" y="18"/>
                  </a:lnTo>
                  <a:lnTo>
                    <a:pt x="18" y="4"/>
                  </a:lnTo>
                  <a:lnTo>
                    <a:pt x="18" y="4"/>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3012"/>
            <p:cNvSpPr>
              <a:spLocks/>
            </p:cNvSpPr>
            <p:nvPr/>
          </p:nvSpPr>
          <p:spPr bwMode="auto">
            <a:xfrm>
              <a:off x="7996373" y="5450940"/>
              <a:ext cx="48960" cy="55952"/>
            </a:xfrm>
            <a:custGeom>
              <a:avLst/>
              <a:gdLst>
                <a:gd name="T0" fmla="*/ 7 w 7"/>
                <a:gd name="T1" fmla="*/ 3 h 8"/>
                <a:gd name="T2" fmla="*/ 0 w 7"/>
                <a:gd name="T3" fmla="*/ 0 h 8"/>
                <a:gd name="T4" fmla="*/ 2 w 7"/>
                <a:gd name="T5" fmla="*/ 8 h 8"/>
                <a:gd name="T6" fmla="*/ 3 w 7"/>
                <a:gd name="T7" fmla="*/ 4 h 8"/>
                <a:gd name="T8" fmla="*/ 5 w 7"/>
                <a:gd name="T9" fmla="*/ 4 h 8"/>
                <a:gd name="T10" fmla="*/ 7 w 7"/>
                <a:gd name="T11" fmla="*/ 3 h 8"/>
              </a:gdLst>
              <a:ahLst/>
              <a:cxnLst>
                <a:cxn ang="0">
                  <a:pos x="T0" y="T1"/>
                </a:cxn>
                <a:cxn ang="0">
                  <a:pos x="T2" y="T3"/>
                </a:cxn>
                <a:cxn ang="0">
                  <a:pos x="T4" y="T5"/>
                </a:cxn>
                <a:cxn ang="0">
                  <a:pos x="T6" y="T7"/>
                </a:cxn>
                <a:cxn ang="0">
                  <a:pos x="T8" y="T9"/>
                </a:cxn>
                <a:cxn ang="0">
                  <a:pos x="T10" y="T11"/>
                </a:cxn>
              </a:cxnLst>
              <a:rect l="0" t="0" r="r" b="b"/>
              <a:pathLst>
                <a:path w="7" h="8">
                  <a:moveTo>
                    <a:pt x="7" y="3"/>
                  </a:moveTo>
                  <a:lnTo>
                    <a:pt x="0" y="0"/>
                  </a:lnTo>
                  <a:lnTo>
                    <a:pt x="2" y="8"/>
                  </a:lnTo>
                  <a:lnTo>
                    <a:pt x="3" y="4"/>
                  </a:lnTo>
                  <a:lnTo>
                    <a:pt x="5" y="4"/>
                  </a:lnTo>
                  <a:lnTo>
                    <a:pt x="7" y="3"/>
                  </a:lnTo>
                  <a:close/>
                </a:path>
              </a:pathLst>
            </a:custGeom>
            <a:solidFill>
              <a:srgbClr val="49484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3013"/>
            <p:cNvSpPr>
              <a:spLocks/>
            </p:cNvSpPr>
            <p:nvPr/>
          </p:nvSpPr>
          <p:spPr bwMode="auto">
            <a:xfrm>
              <a:off x="7996373" y="5450940"/>
              <a:ext cx="48960" cy="55952"/>
            </a:xfrm>
            <a:custGeom>
              <a:avLst/>
              <a:gdLst>
                <a:gd name="T0" fmla="*/ 7 w 7"/>
                <a:gd name="T1" fmla="*/ 3 h 8"/>
                <a:gd name="T2" fmla="*/ 0 w 7"/>
                <a:gd name="T3" fmla="*/ 0 h 8"/>
                <a:gd name="T4" fmla="*/ 2 w 7"/>
                <a:gd name="T5" fmla="*/ 8 h 8"/>
                <a:gd name="T6" fmla="*/ 3 w 7"/>
                <a:gd name="T7" fmla="*/ 4 h 8"/>
                <a:gd name="T8" fmla="*/ 5 w 7"/>
                <a:gd name="T9" fmla="*/ 4 h 8"/>
                <a:gd name="T10" fmla="*/ 7 w 7"/>
                <a:gd name="T11" fmla="*/ 3 h 8"/>
              </a:gdLst>
              <a:ahLst/>
              <a:cxnLst>
                <a:cxn ang="0">
                  <a:pos x="T0" y="T1"/>
                </a:cxn>
                <a:cxn ang="0">
                  <a:pos x="T2" y="T3"/>
                </a:cxn>
                <a:cxn ang="0">
                  <a:pos x="T4" y="T5"/>
                </a:cxn>
                <a:cxn ang="0">
                  <a:pos x="T6" y="T7"/>
                </a:cxn>
                <a:cxn ang="0">
                  <a:pos x="T8" y="T9"/>
                </a:cxn>
                <a:cxn ang="0">
                  <a:pos x="T10" y="T11"/>
                </a:cxn>
              </a:cxnLst>
              <a:rect l="0" t="0" r="r" b="b"/>
              <a:pathLst>
                <a:path w="7" h="8">
                  <a:moveTo>
                    <a:pt x="7" y="3"/>
                  </a:moveTo>
                  <a:lnTo>
                    <a:pt x="0" y="0"/>
                  </a:lnTo>
                  <a:lnTo>
                    <a:pt x="2" y="8"/>
                  </a:lnTo>
                  <a:lnTo>
                    <a:pt x="3" y="4"/>
                  </a:lnTo>
                  <a:lnTo>
                    <a:pt x="5" y="4"/>
                  </a:lnTo>
                  <a:lnTo>
                    <a:pt x="7" y="3"/>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3014"/>
            <p:cNvSpPr>
              <a:spLocks noEditPoints="1"/>
            </p:cNvSpPr>
            <p:nvPr/>
          </p:nvSpPr>
          <p:spPr bwMode="auto">
            <a:xfrm>
              <a:off x="7996373" y="5450940"/>
              <a:ext cx="482583" cy="538535"/>
            </a:xfrm>
            <a:custGeom>
              <a:avLst/>
              <a:gdLst>
                <a:gd name="T0" fmla="*/ 69 w 69"/>
                <a:gd name="T1" fmla="*/ 71 h 77"/>
                <a:gd name="T2" fmla="*/ 62 w 69"/>
                <a:gd name="T3" fmla="*/ 77 h 77"/>
                <a:gd name="T4" fmla="*/ 69 w 69"/>
                <a:gd name="T5" fmla="*/ 71 h 77"/>
                <a:gd name="T6" fmla="*/ 0 w 69"/>
                <a:gd name="T7" fmla="*/ 0 h 77"/>
                <a:gd name="T8" fmla="*/ 5 w 69"/>
                <a:gd name="T9" fmla="*/ 19 h 77"/>
                <a:gd name="T10" fmla="*/ 2 w 69"/>
                <a:gd name="T11" fmla="*/ 8 h 77"/>
                <a:gd name="T12" fmla="*/ 2 w 69"/>
                <a:gd name="T13" fmla="*/ 8 h 77"/>
                <a:gd name="T14" fmla="*/ 0 w 69"/>
                <a:gd name="T15" fmla="*/ 1 h 77"/>
                <a:gd name="T16" fmla="*/ 0 w 69"/>
                <a:gd name="T1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77">
                  <a:moveTo>
                    <a:pt x="69" y="71"/>
                  </a:moveTo>
                  <a:lnTo>
                    <a:pt x="62" y="77"/>
                  </a:lnTo>
                  <a:lnTo>
                    <a:pt x="69" y="71"/>
                  </a:lnTo>
                  <a:close/>
                  <a:moveTo>
                    <a:pt x="0" y="0"/>
                  </a:moveTo>
                  <a:lnTo>
                    <a:pt x="5" y="19"/>
                  </a:lnTo>
                  <a:lnTo>
                    <a:pt x="2" y="8"/>
                  </a:lnTo>
                  <a:lnTo>
                    <a:pt x="2" y="8"/>
                  </a:lnTo>
                  <a:lnTo>
                    <a:pt x="0" y="1"/>
                  </a:lnTo>
                  <a:lnTo>
                    <a:pt x="0" y="0"/>
                  </a:lnTo>
                  <a:close/>
                </a:path>
              </a:pathLst>
            </a:custGeom>
            <a:solidFill>
              <a:srgbClr val="30303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3015"/>
            <p:cNvSpPr>
              <a:spLocks noEditPoints="1"/>
            </p:cNvSpPr>
            <p:nvPr/>
          </p:nvSpPr>
          <p:spPr bwMode="auto">
            <a:xfrm>
              <a:off x="7996373" y="5450940"/>
              <a:ext cx="482583" cy="538535"/>
            </a:xfrm>
            <a:custGeom>
              <a:avLst/>
              <a:gdLst>
                <a:gd name="T0" fmla="*/ 69 w 69"/>
                <a:gd name="T1" fmla="*/ 71 h 77"/>
                <a:gd name="T2" fmla="*/ 62 w 69"/>
                <a:gd name="T3" fmla="*/ 77 h 77"/>
                <a:gd name="T4" fmla="*/ 69 w 69"/>
                <a:gd name="T5" fmla="*/ 71 h 77"/>
                <a:gd name="T6" fmla="*/ 0 w 69"/>
                <a:gd name="T7" fmla="*/ 0 h 77"/>
                <a:gd name="T8" fmla="*/ 5 w 69"/>
                <a:gd name="T9" fmla="*/ 19 h 77"/>
                <a:gd name="T10" fmla="*/ 2 w 69"/>
                <a:gd name="T11" fmla="*/ 8 h 77"/>
                <a:gd name="T12" fmla="*/ 2 w 69"/>
                <a:gd name="T13" fmla="*/ 8 h 77"/>
                <a:gd name="T14" fmla="*/ 0 w 69"/>
                <a:gd name="T15" fmla="*/ 1 h 77"/>
                <a:gd name="T16" fmla="*/ 0 w 69"/>
                <a:gd name="T1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77">
                  <a:moveTo>
                    <a:pt x="69" y="71"/>
                  </a:moveTo>
                  <a:lnTo>
                    <a:pt x="62" y="77"/>
                  </a:lnTo>
                  <a:lnTo>
                    <a:pt x="69" y="71"/>
                  </a:lnTo>
                  <a:moveTo>
                    <a:pt x="0" y="0"/>
                  </a:moveTo>
                  <a:lnTo>
                    <a:pt x="5" y="19"/>
                  </a:lnTo>
                  <a:lnTo>
                    <a:pt x="2" y="8"/>
                  </a:lnTo>
                  <a:lnTo>
                    <a:pt x="2" y="8"/>
                  </a:lnTo>
                  <a:lnTo>
                    <a:pt x="0" y="1"/>
                  </a:lnTo>
                  <a:lnTo>
                    <a:pt x="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3016"/>
            <p:cNvSpPr>
              <a:spLocks noEditPoints="1"/>
            </p:cNvSpPr>
            <p:nvPr/>
          </p:nvSpPr>
          <p:spPr bwMode="auto">
            <a:xfrm>
              <a:off x="8010359" y="5506890"/>
              <a:ext cx="349696" cy="363684"/>
            </a:xfrm>
            <a:custGeom>
              <a:avLst/>
              <a:gdLst>
                <a:gd name="T0" fmla="*/ 11 w 50"/>
                <a:gd name="T1" fmla="*/ 6 h 52"/>
                <a:gd name="T2" fmla="*/ 4 w 50"/>
                <a:gd name="T3" fmla="*/ 13 h 52"/>
                <a:gd name="T4" fmla="*/ 43 w 50"/>
                <a:gd name="T5" fmla="*/ 52 h 52"/>
                <a:gd name="T6" fmla="*/ 50 w 50"/>
                <a:gd name="T7" fmla="*/ 45 h 52"/>
                <a:gd name="T8" fmla="*/ 11 w 50"/>
                <a:gd name="T9" fmla="*/ 6 h 52"/>
                <a:gd name="T10" fmla="*/ 0 w 50"/>
                <a:gd name="T11" fmla="*/ 0 h 52"/>
                <a:gd name="T12" fmla="*/ 0 w 50"/>
                <a:gd name="T13" fmla="*/ 0 h 52"/>
                <a:gd name="T14" fmla="*/ 3 w 50"/>
                <a:gd name="T15" fmla="*/ 11 h 52"/>
                <a:gd name="T16" fmla="*/ 3 w 50"/>
                <a:gd name="T17" fmla="*/ 11 h 52"/>
                <a:gd name="T18" fmla="*/ 0 w 50"/>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2">
                  <a:moveTo>
                    <a:pt x="11" y="6"/>
                  </a:moveTo>
                  <a:lnTo>
                    <a:pt x="4" y="13"/>
                  </a:lnTo>
                  <a:lnTo>
                    <a:pt x="43" y="52"/>
                  </a:lnTo>
                  <a:lnTo>
                    <a:pt x="50" y="45"/>
                  </a:lnTo>
                  <a:lnTo>
                    <a:pt x="11" y="6"/>
                  </a:lnTo>
                  <a:close/>
                  <a:moveTo>
                    <a:pt x="0" y="0"/>
                  </a:moveTo>
                  <a:lnTo>
                    <a:pt x="0" y="0"/>
                  </a:lnTo>
                  <a:lnTo>
                    <a:pt x="3" y="11"/>
                  </a:lnTo>
                  <a:lnTo>
                    <a:pt x="3" y="11"/>
                  </a:lnTo>
                  <a:lnTo>
                    <a:pt x="0" y="0"/>
                  </a:lnTo>
                  <a:close/>
                </a:path>
              </a:pathLst>
            </a:custGeom>
            <a:solidFill>
              <a:srgbClr val="BA880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3017"/>
            <p:cNvSpPr>
              <a:spLocks noEditPoints="1"/>
            </p:cNvSpPr>
            <p:nvPr/>
          </p:nvSpPr>
          <p:spPr bwMode="auto">
            <a:xfrm>
              <a:off x="8010359" y="5506890"/>
              <a:ext cx="349696" cy="363684"/>
            </a:xfrm>
            <a:custGeom>
              <a:avLst/>
              <a:gdLst>
                <a:gd name="T0" fmla="*/ 11 w 50"/>
                <a:gd name="T1" fmla="*/ 6 h 52"/>
                <a:gd name="T2" fmla="*/ 4 w 50"/>
                <a:gd name="T3" fmla="*/ 13 h 52"/>
                <a:gd name="T4" fmla="*/ 43 w 50"/>
                <a:gd name="T5" fmla="*/ 52 h 52"/>
                <a:gd name="T6" fmla="*/ 50 w 50"/>
                <a:gd name="T7" fmla="*/ 45 h 52"/>
                <a:gd name="T8" fmla="*/ 11 w 50"/>
                <a:gd name="T9" fmla="*/ 6 h 52"/>
                <a:gd name="T10" fmla="*/ 0 w 50"/>
                <a:gd name="T11" fmla="*/ 0 h 52"/>
                <a:gd name="T12" fmla="*/ 0 w 50"/>
                <a:gd name="T13" fmla="*/ 0 h 52"/>
                <a:gd name="T14" fmla="*/ 3 w 50"/>
                <a:gd name="T15" fmla="*/ 11 h 52"/>
                <a:gd name="T16" fmla="*/ 3 w 50"/>
                <a:gd name="T17" fmla="*/ 11 h 52"/>
                <a:gd name="T18" fmla="*/ 0 w 50"/>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2">
                  <a:moveTo>
                    <a:pt x="11" y="6"/>
                  </a:moveTo>
                  <a:lnTo>
                    <a:pt x="4" y="13"/>
                  </a:lnTo>
                  <a:lnTo>
                    <a:pt x="43" y="52"/>
                  </a:lnTo>
                  <a:lnTo>
                    <a:pt x="50" y="45"/>
                  </a:lnTo>
                  <a:lnTo>
                    <a:pt x="11" y="6"/>
                  </a:lnTo>
                  <a:moveTo>
                    <a:pt x="0" y="0"/>
                  </a:moveTo>
                  <a:lnTo>
                    <a:pt x="0" y="0"/>
                  </a:lnTo>
                  <a:lnTo>
                    <a:pt x="3" y="11"/>
                  </a:lnTo>
                  <a:lnTo>
                    <a:pt x="3" y="11"/>
                  </a:lnTo>
                  <a:lnTo>
                    <a:pt x="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3018"/>
            <p:cNvSpPr>
              <a:spLocks/>
            </p:cNvSpPr>
            <p:nvPr/>
          </p:nvSpPr>
          <p:spPr bwMode="auto">
            <a:xfrm>
              <a:off x="8311102" y="5821618"/>
              <a:ext cx="104912" cy="104912"/>
            </a:xfrm>
            <a:custGeom>
              <a:avLst/>
              <a:gdLst>
                <a:gd name="T0" fmla="*/ 7 w 15"/>
                <a:gd name="T1" fmla="*/ 0 h 15"/>
                <a:gd name="T2" fmla="*/ 0 w 15"/>
                <a:gd name="T3" fmla="*/ 7 h 15"/>
                <a:gd name="T4" fmla="*/ 9 w 15"/>
                <a:gd name="T5" fmla="*/ 15 h 15"/>
                <a:gd name="T6" fmla="*/ 15 w 15"/>
                <a:gd name="T7" fmla="*/ 8 h 15"/>
                <a:gd name="T8" fmla="*/ 7 w 15"/>
                <a:gd name="T9" fmla="*/ 0 h 15"/>
              </a:gdLst>
              <a:ahLst/>
              <a:cxnLst>
                <a:cxn ang="0">
                  <a:pos x="T0" y="T1"/>
                </a:cxn>
                <a:cxn ang="0">
                  <a:pos x="T2" y="T3"/>
                </a:cxn>
                <a:cxn ang="0">
                  <a:pos x="T4" y="T5"/>
                </a:cxn>
                <a:cxn ang="0">
                  <a:pos x="T6" y="T7"/>
                </a:cxn>
                <a:cxn ang="0">
                  <a:pos x="T8" y="T9"/>
                </a:cxn>
              </a:cxnLst>
              <a:rect l="0" t="0" r="r" b="b"/>
              <a:pathLst>
                <a:path w="15" h="15">
                  <a:moveTo>
                    <a:pt x="7" y="0"/>
                  </a:moveTo>
                  <a:lnTo>
                    <a:pt x="0" y="7"/>
                  </a:lnTo>
                  <a:lnTo>
                    <a:pt x="9" y="15"/>
                  </a:lnTo>
                  <a:lnTo>
                    <a:pt x="15" y="8"/>
                  </a:lnTo>
                  <a:lnTo>
                    <a:pt x="7" y="0"/>
                  </a:lnTo>
                  <a:close/>
                </a:path>
              </a:pathLst>
            </a:custGeom>
            <a:solidFill>
              <a:srgbClr val="A0A09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3019"/>
            <p:cNvSpPr>
              <a:spLocks/>
            </p:cNvSpPr>
            <p:nvPr/>
          </p:nvSpPr>
          <p:spPr bwMode="auto">
            <a:xfrm>
              <a:off x="8311102" y="5821618"/>
              <a:ext cx="104912" cy="104912"/>
            </a:xfrm>
            <a:custGeom>
              <a:avLst/>
              <a:gdLst>
                <a:gd name="T0" fmla="*/ 7 w 15"/>
                <a:gd name="T1" fmla="*/ 0 h 15"/>
                <a:gd name="T2" fmla="*/ 0 w 15"/>
                <a:gd name="T3" fmla="*/ 7 h 15"/>
                <a:gd name="T4" fmla="*/ 9 w 15"/>
                <a:gd name="T5" fmla="*/ 15 h 15"/>
                <a:gd name="T6" fmla="*/ 15 w 15"/>
                <a:gd name="T7" fmla="*/ 8 h 15"/>
                <a:gd name="T8" fmla="*/ 7 w 15"/>
                <a:gd name="T9" fmla="*/ 0 h 15"/>
              </a:gdLst>
              <a:ahLst/>
              <a:cxnLst>
                <a:cxn ang="0">
                  <a:pos x="T0" y="T1"/>
                </a:cxn>
                <a:cxn ang="0">
                  <a:pos x="T2" y="T3"/>
                </a:cxn>
                <a:cxn ang="0">
                  <a:pos x="T4" y="T5"/>
                </a:cxn>
                <a:cxn ang="0">
                  <a:pos x="T6" y="T7"/>
                </a:cxn>
                <a:cxn ang="0">
                  <a:pos x="T8" y="T9"/>
                </a:cxn>
              </a:cxnLst>
              <a:rect l="0" t="0" r="r" b="b"/>
              <a:pathLst>
                <a:path w="15" h="15">
                  <a:moveTo>
                    <a:pt x="7" y="0"/>
                  </a:moveTo>
                  <a:lnTo>
                    <a:pt x="0" y="7"/>
                  </a:lnTo>
                  <a:lnTo>
                    <a:pt x="9" y="15"/>
                  </a:lnTo>
                  <a:lnTo>
                    <a:pt x="15" y="8"/>
                  </a:lnTo>
                  <a:lnTo>
                    <a:pt x="7"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3020"/>
            <p:cNvSpPr>
              <a:spLocks/>
            </p:cNvSpPr>
            <p:nvPr/>
          </p:nvSpPr>
          <p:spPr bwMode="auto">
            <a:xfrm>
              <a:off x="8374043" y="5877570"/>
              <a:ext cx="104912" cy="111901"/>
            </a:xfrm>
            <a:custGeom>
              <a:avLst/>
              <a:gdLst>
                <a:gd name="T0" fmla="*/ 6 w 15"/>
                <a:gd name="T1" fmla="*/ 0 h 16"/>
                <a:gd name="T2" fmla="*/ 0 w 15"/>
                <a:gd name="T3" fmla="*/ 7 h 16"/>
                <a:gd name="T4" fmla="*/ 8 w 15"/>
                <a:gd name="T5" fmla="*/ 16 h 16"/>
                <a:gd name="T6" fmla="*/ 15 w 15"/>
                <a:gd name="T7" fmla="*/ 10 h 16"/>
                <a:gd name="T8" fmla="*/ 6 w 15"/>
                <a:gd name="T9" fmla="*/ 0 h 16"/>
              </a:gdLst>
              <a:ahLst/>
              <a:cxnLst>
                <a:cxn ang="0">
                  <a:pos x="T0" y="T1"/>
                </a:cxn>
                <a:cxn ang="0">
                  <a:pos x="T2" y="T3"/>
                </a:cxn>
                <a:cxn ang="0">
                  <a:pos x="T4" y="T5"/>
                </a:cxn>
                <a:cxn ang="0">
                  <a:pos x="T6" y="T7"/>
                </a:cxn>
                <a:cxn ang="0">
                  <a:pos x="T8" y="T9"/>
                </a:cxn>
              </a:cxnLst>
              <a:rect l="0" t="0" r="r" b="b"/>
              <a:pathLst>
                <a:path w="15" h="16">
                  <a:moveTo>
                    <a:pt x="6" y="0"/>
                  </a:moveTo>
                  <a:lnTo>
                    <a:pt x="0" y="7"/>
                  </a:lnTo>
                  <a:lnTo>
                    <a:pt x="8" y="16"/>
                  </a:lnTo>
                  <a:lnTo>
                    <a:pt x="15" y="10"/>
                  </a:lnTo>
                  <a:lnTo>
                    <a:pt x="6" y="0"/>
                  </a:lnTo>
                  <a:close/>
                </a:path>
              </a:pathLst>
            </a:custGeom>
            <a:solidFill>
              <a:srgbClr val="B75F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3021"/>
            <p:cNvSpPr>
              <a:spLocks/>
            </p:cNvSpPr>
            <p:nvPr/>
          </p:nvSpPr>
          <p:spPr bwMode="auto">
            <a:xfrm>
              <a:off x="8380191" y="5880286"/>
              <a:ext cx="92616" cy="106470"/>
            </a:xfrm>
            <a:custGeom>
              <a:avLst/>
              <a:gdLst>
                <a:gd name="T0" fmla="*/ 6 w 15"/>
                <a:gd name="T1" fmla="*/ 0 h 16"/>
                <a:gd name="T2" fmla="*/ 0 w 15"/>
                <a:gd name="T3" fmla="*/ 7 h 16"/>
                <a:gd name="T4" fmla="*/ 8 w 15"/>
                <a:gd name="T5" fmla="*/ 16 h 16"/>
                <a:gd name="T6" fmla="*/ 15 w 15"/>
                <a:gd name="T7" fmla="*/ 10 h 16"/>
                <a:gd name="T8" fmla="*/ 6 w 15"/>
                <a:gd name="T9" fmla="*/ 0 h 16"/>
              </a:gdLst>
              <a:ahLst/>
              <a:cxnLst>
                <a:cxn ang="0">
                  <a:pos x="T0" y="T1"/>
                </a:cxn>
                <a:cxn ang="0">
                  <a:pos x="T2" y="T3"/>
                </a:cxn>
                <a:cxn ang="0">
                  <a:pos x="T4" y="T5"/>
                </a:cxn>
                <a:cxn ang="0">
                  <a:pos x="T6" y="T7"/>
                </a:cxn>
                <a:cxn ang="0">
                  <a:pos x="T8" y="T9"/>
                </a:cxn>
              </a:cxnLst>
              <a:rect l="0" t="0" r="r" b="b"/>
              <a:pathLst>
                <a:path w="15" h="16">
                  <a:moveTo>
                    <a:pt x="6" y="0"/>
                  </a:moveTo>
                  <a:lnTo>
                    <a:pt x="0" y="7"/>
                  </a:lnTo>
                  <a:lnTo>
                    <a:pt x="8" y="16"/>
                  </a:lnTo>
                  <a:lnTo>
                    <a:pt x="15" y="10"/>
                  </a:lnTo>
                  <a:lnTo>
                    <a:pt x="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3022"/>
            <p:cNvSpPr>
              <a:spLocks/>
            </p:cNvSpPr>
            <p:nvPr/>
          </p:nvSpPr>
          <p:spPr bwMode="auto">
            <a:xfrm>
              <a:off x="8010359" y="5478914"/>
              <a:ext cx="76934" cy="118897"/>
            </a:xfrm>
            <a:custGeom>
              <a:avLst/>
              <a:gdLst>
                <a:gd name="T0" fmla="*/ 1 w 11"/>
                <a:gd name="T1" fmla="*/ 0 h 17"/>
                <a:gd name="T2" fmla="*/ 0 w 11"/>
                <a:gd name="T3" fmla="*/ 4 h 17"/>
                <a:gd name="T4" fmla="*/ 3 w 11"/>
                <a:gd name="T5" fmla="*/ 15 h 17"/>
                <a:gd name="T6" fmla="*/ 4 w 11"/>
                <a:gd name="T7" fmla="*/ 17 h 17"/>
                <a:gd name="T8" fmla="*/ 4 w 11"/>
                <a:gd name="T9" fmla="*/ 17 h 17"/>
                <a:gd name="T10" fmla="*/ 11 w 11"/>
                <a:gd name="T11" fmla="*/ 10 h 17"/>
                <a:gd name="T12" fmla="*/ 2 w 11"/>
                <a:gd name="T13" fmla="*/ 0 h 17"/>
                <a:gd name="T14" fmla="*/ 1 w 11"/>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7">
                  <a:moveTo>
                    <a:pt x="1" y="0"/>
                  </a:moveTo>
                  <a:lnTo>
                    <a:pt x="0" y="4"/>
                  </a:lnTo>
                  <a:lnTo>
                    <a:pt x="3" y="15"/>
                  </a:lnTo>
                  <a:lnTo>
                    <a:pt x="4" y="17"/>
                  </a:lnTo>
                  <a:lnTo>
                    <a:pt x="4" y="17"/>
                  </a:lnTo>
                  <a:lnTo>
                    <a:pt x="11" y="10"/>
                  </a:lnTo>
                  <a:lnTo>
                    <a:pt x="2" y="0"/>
                  </a:lnTo>
                  <a:lnTo>
                    <a:pt x="1" y="0"/>
                  </a:lnTo>
                  <a:close/>
                </a:path>
              </a:pathLst>
            </a:custGeom>
            <a:solidFill>
              <a:srgbClr val="C5AB6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3023"/>
            <p:cNvSpPr>
              <a:spLocks/>
            </p:cNvSpPr>
            <p:nvPr/>
          </p:nvSpPr>
          <p:spPr bwMode="auto">
            <a:xfrm>
              <a:off x="8010359" y="5478914"/>
              <a:ext cx="76934" cy="118897"/>
            </a:xfrm>
            <a:custGeom>
              <a:avLst/>
              <a:gdLst>
                <a:gd name="T0" fmla="*/ 1 w 11"/>
                <a:gd name="T1" fmla="*/ 0 h 17"/>
                <a:gd name="T2" fmla="*/ 0 w 11"/>
                <a:gd name="T3" fmla="*/ 4 h 17"/>
                <a:gd name="T4" fmla="*/ 3 w 11"/>
                <a:gd name="T5" fmla="*/ 15 h 17"/>
                <a:gd name="T6" fmla="*/ 4 w 11"/>
                <a:gd name="T7" fmla="*/ 17 h 17"/>
                <a:gd name="T8" fmla="*/ 4 w 11"/>
                <a:gd name="T9" fmla="*/ 17 h 17"/>
                <a:gd name="T10" fmla="*/ 11 w 11"/>
                <a:gd name="T11" fmla="*/ 10 h 17"/>
                <a:gd name="T12" fmla="*/ 2 w 11"/>
                <a:gd name="T13" fmla="*/ 0 h 17"/>
                <a:gd name="T14" fmla="*/ 1 w 11"/>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7">
                  <a:moveTo>
                    <a:pt x="1" y="0"/>
                  </a:moveTo>
                  <a:lnTo>
                    <a:pt x="0" y="4"/>
                  </a:lnTo>
                  <a:lnTo>
                    <a:pt x="3" y="15"/>
                  </a:lnTo>
                  <a:lnTo>
                    <a:pt x="4" y="17"/>
                  </a:lnTo>
                  <a:lnTo>
                    <a:pt x="4" y="17"/>
                  </a:lnTo>
                  <a:lnTo>
                    <a:pt x="11" y="10"/>
                  </a:lnTo>
                  <a:lnTo>
                    <a:pt x="2" y="0"/>
                  </a:lnTo>
                  <a:lnTo>
                    <a:pt x="1"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3024"/>
            <p:cNvSpPr>
              <a:spLocks/>
            </p:cNvSpPr>
            <p:nvPr/>
          </p:nvSpPr>
          <p:spPr bwMode="auto">
            <a:xfrm>
              <a:off x="7996373" y="5457936"/>
              <a:ext cx="27974" cy="48960"/>
            </a:xfrm>
            <a:custGeom>
              <a:avLst/>
              <a:gdLst>
                <a:gd name="T0" fmla="*/ 0 w 4"/>
                <a:gd name="T1" fmla="*/ 0 h 7"/>
                <a:gd name="T2" fmla="*/ 2 w 4"/>
                <a:gd name="T3" fmla="*/ 7 h 7"/>
                <a:gd name="T4" fmla="*/ 2 w 4"/>
                <a:gd name="T5" fmla="*/ 7 h 7"/>
                <a:gd name="T6" fmla="*/ 2 w 4"/>
                <a:gd name="T7" fmla="*/ 7 h 7"/>
                <a:gd name="T8" fmla="*/ 3 w 4"/>
                <a:gd name="T9" fmla="*/ 3 h 7"/>
                <a:gd name="T10" fmla="*/ 4 w 4"/>
                <a:gd name="T11" fmla="*/ 3 h 7"/>
                <a:gd name="T12" fmla="*/ 0 w 4"/>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 h="7">
                  <a:moveTo>
                    <a:pt x="0" y="0"/>
                  </a:moveTo>
                  <a:lnTo>
                    <a:pt x="2" y="7"/>
                  </a:lnTo>
                  <a:lnTo>
                    <a:pt x="2" y="7"/>
                  </a:lnTo>
                  <a:lnTo>
                    <a:pt x="2" y="7"/>
                  </a:lnTo>
                  <a:lnTo>
                    <a:pt x="3" y="3"/>
                  </a:lnTo>
                  <a:lnTo>
                    <a:pt x="4" y="3"/>
                  </a:lnTo>
                  <a:lnTo>
                    <a:pt x="0" y="0"/>
                  </a:lnTo>
                  <a:close/>
                </a:path>
              </a:pathLst>
            </a:custGeom>
            <a:solidFill>
              <a:srgbClr val="3F3E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3025"/>
            <p:cNvSpPr>
              <a:spLocks/>
            </p:cNvSpPr>
            <p:nvPr/>
          </p:nvSpPr>
          <p:spPr bwMode="auto">
            <a:xfrm>
              <a:off x="7996373" y="5457936"/>
              <a:ext cx="27974" cy="48960"/>
            </a:xfrm>
            <a:custGeom>
              <a:avLst/>
              <a:gdLst>
                <a:gd name="T0" fmla="*/ 0 w 4"/>
                <a:gd name="T1" fmla="*/ 0 h 7"/>
                <a:gd name="T2" fmla="*/ 2 w 4"/>
                <a:gd name="T3" fmla="*/ 7 h 7"/>
                <a:gd name="T4" fmla="*/ 2 w 4"/>
                <a:gd name="T5" fmla="*/ 7 h 7"/>
                <a:gd name="T6" fmla="*/ 2 w 4"/>
                <a:gd name="T7" fmla="*/ 7 h 7"/>
                <a:gd name="T8" fmla="*/ 3 w 4"/>
                <a:gd name="T9" fmla="*/ 3 h 7"/>
                <a:gd name="T10" fmla="*/ 4 w 4"/>
                <a:gd name="T11" fmla="*/ 3 h 7"/>
                <a:gd name="T12" fmla="*/ 0 w 4"/>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 h="7">
                  <a:moveTo>
                    <a:pt x="0" y="0"/>
                  </a:moveTo>
                  <a:lnTo>
                    <a:pt x="2" y="7"/>
                  </a:lnTo>
                  <a:lnTo>
                    <a:pt x="2" y="7"/>
                  </a:lnTo>
                  <a:lnTo>
                    <a:pt x="2" y="7"/>
                  </a:lnTo>
                  <a:lnTo>
                    <a:pt x="3" y="3"/>
                  </a:lnTo>
                  <a:lnTo>
                    <a:pt x="4" y="3"/>
                  </a:lnTo>
                  <a:lnTo>
                    <a:pt x="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群組 35"/>
          <p:cNvGrpSpPr/>
          <p:nvPr/>
        </p:nvGrpSpPr>
        <p:grpSpPr>
          <a:xfrm>
            <a:off x="4715934" y="3264168"/>
            <a:ext cx="6720335" cy="3419612"/>
            <a:chOff x="5961343" y="3767325"/>
            <a:chExt cx="6179128" cy="3090675"/>
          </a:xfrm>
        </p:grpSpPr>
        <p:pic>
          <p:nvPicPr>
            <p:cNvPr id="29" name="圖片 28"/>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l="6792" t="40087" r="73655" b="24774"/>
            <a:stretch/>
          </p:blipFill>
          <p:spPr>
            <a:xfrm>
              <a:off x="5961343" y="3767325"/>
              <a:ext cx="1529542" cy="1546167"/>
            </a:xfrm>
            <a:prstGeom prst="rect">
              <a:avLst/>
            </a:prstGeom>
          </p:spPr>
        </p:pic>
        <p:pic>
          <p:nvPicPr>
            <p:cNvPr id="30" name="圖片 29"/>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l="28083" t="54659" r="51271" b="9997"/>
            <a:stretch/>
          </p:blipFill>
          <p:spPr>
            <a:xfrm>
              <a:off x="7490885" y="5311833"/>
              <a:ext cx="1571107" cy="1546167"/>
            </a:xfrm>
            <a:prstGeom prst="rect">
              <a:avLst/>
            </a:prstGeom>
          </p:spPr>
        </p:pic>
        <p:pic>
          <p:nvPicPr>
            <p:cNvPr id="31" name="圖片 30"/>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l="51120" t="54295" r="29040" b="10435"/>
            <a:stretch/>
          </p:blipFill>
          <p:spPr>
            <a:xfrm>
              <a:off x="9061992" y="3767325"/>
              <a:ext cx="1479665" cy="1546167"/>
            </a:xfrm>
            <a:prstGeom prst="rect">
              <a:avLst/>
            </a:prstGeom>
          </p:spPr>
        </p:pic>
        <p:pic>
          <p:nvPicPr>
            <p:cNvPr id="32" name="圖片 31"/>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l="72832" t="38423" r="7019" b="24766"/>
            <a:stretch/>
          </p:blipFill>
          <p:spPr>
            <a:xfrm>
              <a:off x="10541657" y="5286126"/>
              <a:ext cx="1598814" cy="1546167"/>
            </a:xfrm>
            <a:prstGeom prst="rect">
              <a:avLst/>
            </a:prstGeom>
          </p:spPr>
        </p:pic>
      </p:grpSp>
      <p:pic>
        <p:nvPicPr>
          <p:cNvPr id="34" name="圖片 33"/>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l="30640" t="4639" r="30387" b="52413"/>
          <a:stretch/>
        </p:blipFill>
        <p:spPr>
          <a:xfrm>
            <a:off x="86867" y="3363215"/>
            <a:ext cx="4833718" cy="2996278"/>
          </a:xfrm>
          <a:prstGeom prst="rect">
            <a:avLst/>
          </a:prstGeom>
        </p:spPr>
      </p:pic>
      <p:sp>
        <p:nvSpPr>
          <p:cNvPr id="37" name="文字方塊 36"/>
          <p:cNvSpPr txBox="1"/>
          <p:nvPr/>
        </p:nvSpPr>
        <p:spPr>
          <a:xfrm>
            <a:off x="552328" y="1235324"/>
            <a:ext cx="11067486" cy="2031325"/>
          </a:xfrm>
          <a:prstGeom prst="rect">
            <a:avLst/>
          </a:prstGeom>
          <a:noFill/>
        </p:spPr>
        <p:txBody>
          <a:bodyPr wrap="square" rtlCol="0">
            <a:spAutoFit/>
          </a:bodyPr>
          <a:lstStyle/>
          <a:p>
            <a:pPr marL="342900" indent="-342900">
              <a:buFont typeface="Wingdings" panose="05000000000000000000" pitchFamily="2" charset="2"/>
              <a:buChar char="u"/>
            </a:pPr>
            <a:r>
              <a:rPr lang="zh-TW" altLang="en-US" sz="2000" dirty="0">
                <a:solidFill>
                  <a:schemeClr val="tx2"/>
                </a:solidFill>
                <a:latin typeface="標楷體" pitchFamily="65" charset="-120"/>
                <a:ea typeface="標楷體" pitchFamily="65" charset="-120"/>
              </a:rPr>
              <a:t>現今已邁入了</a:t>
            </a:r>
            <a:r>
              <a:rPr lang="zh-TW" altLang="en-US" sz="2000" dirty="0">
                <a:solidFill>
                  <a:srgbClr val="FF0000"/>
                </a:solidFill>
                <a:latin typeface="標楷體" pitchFamily="65" charset="-120"/>
                <a:ea typeface="標楷體" pitchFamily="65" charset="-120"/>
              </a:rPr>
              <a:t>工業</a:t>
            </a:r>
            <a:r>
              <a:rPr lang="en-US" altLang="zh-TW" sz="2000" dirty="0">
                <a:solidFill>
                  <a:srgbClr val="FF0000"/>
                </a:solidFill>
                <a:latin typeface="標楷體" pitchFamily="65" charset="-120"/>
                <a:ea typeface="標楷體" pitchFamily="65" charset="-120"/>
              </a:rPr>
              <a:t>4.0</a:t>
            </a:r>
            <a:r>
              <a:rPr lang="zh-TW" altLang="en-US" sz="2000" dirty="0">
                <a:solidFill>
                  <a:schemeClr val="tx2"/>
                </a:solidFill>
                <a:latin typeface="標楷體" pitchFamily="65" charset="-120"/>
                <a:ea typeface="標楷體" pitchFamily="65" charset="-120"/>
              </a:rPr>
              <a:t>的行業中，所謂</a:t>
            </a:r>
            <a:r>
              <a:rPr lang="zh-TW" altLang="en-US" sz="2000" dirty="0">
                <a:solidFill>
                  <a:srgbClr val="FF0000"/>
                </a:solidFill>
                <a:latin typeface="標楷體" pitchFamily="65" charset="-120"/>
                <a:ea typeface="標楷體" pitchFamily="65" charset="-120"/>
              </a:rPr>
              <a:t>工業</a:t>
            </a:r>
            <a:r>
              <a:rPr lang="en-US" altLang="zh-TW" sz="2000" dirty="0">
                <a:solidFill>
                  <a:srgbClr val="FF0000"/>
                </a:solidFill>
                <a:latin typeface="標楷體" pitchFamily="65" charset="-120"/>
                <a:ea typeface="標楷體" pitchFamily="65" charset="-120"/>
              </a:rPr>
              <a:t>4.0</a:t>
            </a:r>
            <a:r>
              <a:rPr lang="zh-TW" altLang="en-US" sz="2000" dirty="0">
                <a:solidFill>
                  <a:schemeClr val="tx2"/>
                </a:solidFill>
                <a:latin typeface="標楷體" pitchFamily="65" charset="-120"/>
                <a:ea typeface="標楷體" pitchFamily="65" charset="-120"/>
              </a:rPr>
              <a:t>是指製造技術自動化和數據交換趨勢的名稱，其包括</a:t>
            </a:r>
            <a:r>
              <a:rPr lang="zh-TW" altLang="en-US" sz="2000" dirty="0">
                <a:solidFill>
                  <a:srgbClr val="FF0000"/>
                </a:solidFill>
                <a:latin typeface="標楷體" pitchFamily="65" charset="-120"/>
                <a:ea typeface="標楷體" pitchFamily="65" charset="-120"/>
              </a:rPr>
              <a:t>網路物理系統，物聯網，雲端計算以其認知計算</a:t>
            </a:r>
            <a:r>
              <a:rPr lang="zh-TW" altLang="en-US" sz="2000" dirty="0">
                <a:solidFill>
                  <a:schemeClr val="tx2"/>
                </a:solidFill>
                <a:latin typeface="標楷體" pitchFamily="65" charset="-120"/>
                <a:ea typeface="標楷體" pitchFamily="65" charset="-120"/>
              </a:rPr>
              <a:t>，也被稱為第四次工業革命，其中促進</a:t>
            </a:r>
            <a:r>
              <a:rPr lang="zh-TW" altLang="en-US" sz="2000" dirty="0" smtClean="0">
                <a:solidFill>
                  <a:schemeClr val="tx2"/>
                </a:solidFill>
                <a:latin typeface="標楷體" pitchFamily="65" charset="-120"/>
                <a:ea typeface="標楷體" pitchFamily="65" charset="-120"/>
              </a:rPr>
              <a:t>了</a:t>
            </a:r>
            <a:r>
              <a:rPr lang="zh-TW" altLang="en-US" sz="2000" dirty="0" smtClean="0">
                <a:solidFill>
                  <a:srgbClr val="FF0000"/>
                </a:solidFill>
                <a:latin typeface="標楷體" pitchFamily="65" charset="-120"/>
                <a:ea typeface="標楷體" pitchFamily="65" charset="-120"/>
              </a:rPr>
              <a:t>智慧</a:t>
            </a:r>
            <a:r>
              <a:rPr lang="zh-TW" altLang="en-US" sz="2000" dirty="0">
                <a:solidFill>
                  <a:srgbClr val="FF0000"/>
                </a:solidFill>
                <a:latin typeface="標楷體" pitchFamily="65" charset="-120"/>
                <a:ea typeface="標楷體" pitchFamily="65" charset="-120"/>
              </a:rPr>
              <a:t>工廠</a:t>
            </a:r>
            <a:r>
              <a:rPr lang="zh-TW" altLang="en-US" sz="2000" dirty="0">
                <a:solidFill>
                  <a:schemeClr val="tx2"/>
                </a:solidFill>
                <a:latin typeface="標楷體" pitchFamily="65" charset="-120"/>
                <a:ea typeface="標楷體" pitchFamily="65" charset="-120"/>
              </a:rPr>
              <a:t>這一概念，在智慧工廠中，所有的設備皆用互聯網連接，可以互相通信以及與端監控。</a:t>
            </a:r>
            <a:endParaRPr lang="en-US" altLang="zh-TW" sz="2000" dirty="0">
              <a:solidFill>
                <a:schemeClr val="tx2"/>
              </a:solidFill>
              <a:latin typeface="標楷體" pitchFamily="65" charset="-120"/>
              <a:ea typeface="標楷體" pitchFamily="65" charset="-120"/>
            </a:endParaRPr>
          </a:p>
          <a:p>
            <a:pPr marL="342900" indent="-342900">
              <a:buFont typeface="Wingdings" panose="05000000000000000000" pitchFamily="2" charset="2"/>
              <a:buChar char="u"/>
            </a:pPr>
            <a:r>
              <a:rPr lang="zh-TW" altLang="en-US" sz="2000" dirty="0" smtClean="0">
                <a:solidFill>
                  <a:schemeClr val="tx2"/>
                </a:solidFill>
                <a:latin typeface="標楷體" pitchFamily="65" charset="-120"/>
                <a:ea typeface="標楷體" pitchFamily="65" charset="-120"/>
              </a:rPr>
              <a:t>而</a:t>
            </a:r>
            <a:r>
              <a:rPr lang="zh-TW" altLang="en-US" sz="2000" dirty="0">
                <a:solidFill>
                  <a:schemeClr val="tx2"/>
                </a:solidFill>
                <a:latin typeface="標楷體" pitchFamily="65" charset="-120"/>
                <a:ea typeface="標楷體" pitchFamily="65" charset="-120"/>
              </a:rPr>
              <a:t>以台灣來說，台灣大多都是中小型企業，儘管又辦法讓工廠進行自動化生產，卻無法有效的收集其資料以及保存，這個時候</a:t>
            </a:r>
            <a:r>
              <a:rPr lang="zh-TW" altLang="en-US" sz="2000" dirty="0">
                <a:solidFill>
                  <a:srgbClr val="FF0000"/>
                </a:solidFill>
                <a:latin typeface="標楷體" pitchFamily="65" charset="-120"/>
                <a:ea typeface="標楷體" pitchFamily="65" charset="-120"/>
              </a:rPr>
              <a:t>智慧機上盒</a:t>
            </a:r>
            <a:r>
              <a:rPr lang="zh-TW" altLang="en-US" sz="2000" dirty="0">
                <a:solidFill>
                  <a:schemeClr val="tx2"/>
                </a:solidFill>
                <a:latin typeface="標楷體" pitchFamily="65" charset="-120"/>
                <a:ea typeface="標楷體" pitchFamily="65" charset="-120"/>
              </a:rPr>
              <a:t>就可以給予這些中小企業非常大的幫助。</a:t>
            </a:r>
            <a:endParaRPr lang="en-US" altLang="zh-TW" sz="2000" dirty="0">
              <a:solidFill>
                <a:schemeClr val="tx2"/>
              </a:solidFill>
              <a:latin typeface="標楷體" pitchFamily="65" charset="-120"/>
              <a:ea typeface="標楷體" pitchFamily="65" charset="-120"/>
            </a:endParaRPr>
          </a:p>
          <a:p>
            <a:pPr>
              <a:lnSpc>
                <a:spcPct val="130000"/>
              </a:lnSpc>
            </a:pPr>
            <a:endParaRPr lang="zh-TW" altLang="en-US" sz="2000" dirty="0" smtClean="0">
              <a:latin typeface="Arial" panose="020B0604020202020204" pitchFamily="34" charset="0"/>
              <a:ea typeface="微软雅黑" panose="020B0503020204020204" pitchFamily="34" charset="-122"/>
            </a:endParaRPr>
          </a:p>
        </p:txBody>
      </p:sp>
      <p:pic>
        <p:nvPicPr>
          <p:cNvPr id="33" name="圖片 3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9697420" y="63597"/>
            <a:ext cx="2359426" cy="524422"/>
          </a:xfrm>
          <a:prstGeom prst="rect">
            <a:avLst/>
          </a:prstGeom>
        </p:spPr>
      </p:pic>
    </p:spTree>
    <p:extLst>
      <p:ext uri="{BB962C8B-B14F-4D97-AF65-F5344CB8AC3E}">
        <p14:creationId xmlns:p14="http://schemas.microsoft.com/office/powerpoint/2010/main" xmlns="" val="3621320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07195" y="189694"/>
            <a:ext cx="3028205" cy="699595"/>
          </a:xfrm>
        </p:spPr>
        <p:txBody>
          <a:bodyPr>
            <a:normAutofit fontScale="90000"/>
          </a:bodyPr>
          <a:lstStyle/>
          <a:p>
            <a:r>
              <a:rPr lang="zh-TW" altLang="en-US" sz="3600" u="sng" dirty="0">
                <a:latin typeface="標楷體" pitchFamily="65" charset="-120"/>
                <a:ea typeface="標楷體" pitchFamily="65" charset="-120"/>
              </a:rPr>
              <a:t>智慧機上盒運用</a:t>
            </a:r>
            <a:endParaRPr lang="zh-TW" altLang="en-US" u="sng" dirty="0">
              <a:latin typeface="標楷體" panose="03000509000000000000" pitchFamily="65" charset="-120"/>
              <a:ea typeface="標楷體" panose="03000509000000000000" pitchFamily="65" charset="-120"/>
            </a:endParaRPr>
          </a:p>
        </p:txBody>
      </p:sp>
      <p:grpSp>
        <p:nvGrpSpPr>
          <p:cNvPr id="4" name="群組 3"/>
          <p:cNvGrpSpPr/>
          <p:nvPr/>
        </p:nvGrpSpPr>
        <p:grpSpPr>
          <a:xfrm rot="11281684">
            <a:off x="481699" y="365009"/>
            <a:ext cx="428558" cy="446020"/>
            <a:chOff x="7996373" y="5450940"/>
            <a:chExt cx="531537" cy="538535"/>
          </a:xfrm>
        </p:grpSpPr>
        <p:sp>
          <p:nvSpPr>
            <p:cNvPr id="5" name="Freeform 3004"/>
            <p:cNvSpPr>
              <a:spLocks/>
            </p:cNvSpPr>
            <p:nvPr/>
          </p:nvSpPr>
          <p:spPr bwMode="auto">
            <a:xfrm>
              <a:off x="8021783" y="5461463"/>
              <a:ext cx="382802" cy="412576"/>
            </a:xfrm>
            <a:custGeom>
              <a:avLst/>
              <a:gdLst>
                <a:gd name="T0" fmla="*/ 20 w 62"/>
                <a:gd name="T1" fmla="*/ 7 h 62"/>
                <a:gd name="T2" fmla="*/ 20 w 62"/>
                <a:gd name="T3" fmla="*/ 7 h 62"/>
                <a:gd name="T4" fmla="*/ 20 w 62"/>
                <a:gd name="T5" fmla="*/ 7 h 62"/>
                <a:gd name="T6" fmla="*/ 0 w 62"/>
                <a:gd name="T7" fmla="*/ 0 h 62"/>
                <a:gd name="T8" fmla="*/ 6 w 62"/>
                <a:gd name="T9" fmla="*/ 21 h 62"/>
                <a:gd name="T10" fmla="*/ 6 w 62"/>
                <a:gd name="T11" fmla="*/ 21 h 62"/>
                <a:gd name="T12" fmla="*/ 6 w 62"/>
                <a:gd name="T13" fmla="*/ 21 h 62"/>
                <a:gd name="T14" fmla="*/ 48 w 62"/>
                <a:gd name="T15" fmla="*/ 62 h 62"/>
                <a:gd name="T16" fmla="*/ 62 w 62"/>
                <a:gd name="T17" fmla="*/ 48 h 62"/>
                <a:gd name="T18" fmla="*/ 20 w 62"/>
                <a:gd name="T19" fmla="*/ 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20" y="7"/>
                  </a:moveTo>
                  <a:lnTo>
                    <a:pt x="20" y="7"/>
                  </a:lnTo>
                  <a:lnTo>
                    <a:pt x="20" y="7"/>
                  </a:lnTo>
                  <a:lnTo>
                    <a:pt x="0" y="0"/>
                  </a:lnTo>
                  <a:lnTo>
                    <a:pt x="6" y="21"/>
                  </a:lnTo>
                  <a:lnTo>
                    <a:pt x="6" y="21"/>
                  </a:lnTo>
                  <a:lnTo>
                    <a:pt x="6" y="21"/>
                  </a:lnTo>
                  <a:lnTo>
                    <a:pt x="48" y="62"/>
                  </a:lnTo>
                  <a:lnTo>
                    <a:pt x="62" y="48"/>
                  </a:lnTo>
                  <a:lnTo>
                    <a:pt x="20" y="7"/>
                  </a:lnTo>
                  <a:close/>
                </a:path>
              </a:pathLst>
            </a:custGeom>
            <a:solidFill>
              <a:srgbClr val="E0A30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3005"/>
            <p:cNvSpPr>
              <a:spLocks/>
            </p:cNvSpPr>
            <p:nvPr/>
          </p:nvSpPr>
          <p:spPr bwMode="auto">
            <a:xfrm>
              <a:off x="7996373" y="5450940"/>
              <a:ext cx="433621" cy="433621"/>
            </a:xfrm>
            <a:custGeom>
              <a:avLst/>
              <a:gdLst>
                <a:gd name="T0" fmla="*/ 20 w 62"/>
                <a:gd name="T1" fmla="*/ 7 h 62"/>
                <a:gd name="T2" fmla="*/ 20 w 62"/>
                <a:gd name="T3" fmla="*/ 7 h 62"/>
                <a:gd name="T4" fmla="*/ 20 w 62"/>
                <a:gd name="T5" fmla="*/ 7 h 62"/>
                <a:gd name="T6" fmla="*/ 0 w 62"/>
                <a:gd name="T7" fmla="*/ 0 h 62"/>
                <a:gd name="T8" fmla="*/ 6 w 62"/>
                <a:gd name="T9" fmla="*/ 21 h 62"/>
                <a:gd name="T10" fmla="*/ 6 w 62"/>
                <a:gd name="T11" fmla="*/ 21 h 62"/>
                <a:gd name="T12" fmla="*/ 6 w 62"/>
                <a:gd name="T13" fmla="*/ 21 h 62"/>
                <a:gd name="T14" fmla="*/ 48 w 62"/>
                <a:gd name="T15" fmla="*/ 62 h 62"/>
                <a:gd name="T16" fmla="*/ 62 w 62"/>
                <a:gd name="T17" fmla="*/ 48 h 62"/>
                <a:gd name="T18" fmla="*/ 20 w 62"/>
                <a:gd name="T19" fmla="*/ 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20" y="7"/>
                  </a:moveTo>
                  <a:lnTo>
                    <a:pt x="20" y="7"/>
                  </a:lnTo>
                  <a:lnTo>
                    <a:pt x="20" y="7"/>
                  </a:lnTo>
                  <a:lnTo>
                    <a:pt x="0" y="0"/>
                  </a:lnTo>
                  <a:lnTo>
                    <a:pt x="6" y="21"/>
                  </a:lnTo>
                  <a:lnTo>
                    <a:pt x="6" y="21"/>
                  </a:lnTo>
                  <a:lnTo>
                    <a:pt x="6" y="21"/>
                  </a:lnTo>
                  <a:lnTo>
                    <a:pt x="48" y="62"/>
                  </a:lnTo>
                  <a:lnTo>
                    <a:pt x="62" y="48"/>
                  </a:lnTo>
                  <a:lnTo>
                    <a:pt x="20" y="7"/>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3006"/>
            <p:cNvSpPr>
              <a:spLocks/>
            </p:cNvSpPr>
            <p:nvPr/>
          </p:nvSpPr>
          <p:spPr bwMode="auto">
            <a:xfrm>
              <a:off x="8311102" y="5772658"/>
              <a:ext cx="160863" cy="160863"/>
            </a:xfrm>
            <a:custGeom>
              <a:avLst/>
              <a:gdLst>
                <a:gd name="T0" fmla="*/ 9 w 23"/>
                <a:gd name="T1" fmla="*/ 23 h 23"/>
                <a:gd name="T2" fmla="*/ 0 w 23"/>
                <a:gd name="T3" fmla="*/ 14 h 23"/>
                <a:gd name="T4" fmla="*/ 14 w 23"/>
                <a:gd name="T5" fmla="*/ 0 h 23"/>
                <a:gd name="T6" fmla="*/ 23 w 23"/>
                <a:gd name="T7" fmla="*/ 10 h 23"/>
                <a:gd name="T8" fmla="*/ 9 w 23"/>
                <a:gd name="T9" fmla="*/ 23 h 23"/>
              </a:gdLst>
              <a:ahLst/>
              <a:cxnLst>
                <a:cxn ang="0">
                  <a:pos x="T0" y="T1"/>
                </a:cxn>
                <a:cxn ang="0">
                  <a:pos x="T2" y="T3"/>
                </a:cxn>
                <a:cxn ang="0">
                  <a:pos x="T4" y="T5"/>
                </a:cxn>
                <a:cxn ang="0">
                  <a:pos x="T6" y="T7"/>
                </a:cxn>
                <a:cxn ang="0">
                  <a:pos x="T8" y="T9"/>
                </a:cxn>
              </a:cxnLst>
              <a:rect l="0" t="0" r="r" b="b"/>
              <a:pathLst>
                <a:path w="23" h="23">
                  <a:moveTo>
                    <a:pt x="9" y="23"/>
                  </a:moveTo>
                  <a:lnTo>
                    <a:pt x="0" y="14"/>
                  </a:lnTo>
                  <a:lnTo>
                    <a:pt x="14" y="0"/>
                  </a:lnTo>
                  <a:lnTo>
                    <a:pt x="23" y="10"/>
                  </a:lnTo>
                  <a:lnTo>
                    <a:pt x="9" y="23"/>
                  </a:lnTo>
                  <a:close/>
                </a:path>
              </a:pathLst>
            </a:custGeom>
            <a:solidFill>
              <a:srgbClr val="C0C1B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3007"/>
            <p:cNvSpPr>
              <a:spLocks/>
            </p:cNvSpPr>
            <p:nvPr/>
          </p:nvSpPr>
          <p:spPr bwMode="auto">
            <a:xfrm>
              <a:off x="8311102" y="5772658"/>
              <a:ext cx="160863" cy="160863"/>
            </a:xfrm>
            <a:custGeom>
              <a:avLst/>
              <a:gdLst>
                <a:gd name="T0" fmla="*/ 9 w 23"/>
                <a:gd name="T1" fmla="*/ 23 h 23"/>
                <a:gd name="T2" fmla="*/ 0 w 23"/>
                <a:gd name="T3" fmla="*/ 14 h 23"/>
                <a:gd name="T4" fmla="*/ 14 w 23"/>
                <a:gd name="T5" fmla="*/ 0 h 23"/>
                <a:gd name="T6" fmla="*/ 23 w 23"/>
                <a:gd name="T7" fmla="*/ 10 h 23"/>
                <a:gd name="T8" fmla="*/ 9 w 23"/>
                <a:gd name="T9" fmla="*/ 23 h 23"/>
              </a:gdLst>
              <a:ahLst/>
              <a:cxnLst>
                <a:cxn ang="0">
                  <a:pos x="T0" y="T1"/>
                </a:cxn>
                <a:cxn ang="0">
                  <a:pos x="T2" y="T3"/>
                </a:cxn>
                <a:cxn ang="0">
                  <a:pos x="T4" y="T5"/>
                </a:cxn>
                <a:cxn ang="0">
                  <a:pos x="T6" y="T7"/>
                </a:cxn>
                <a:cxn ang="0">
                  <a:pos x="T8" y="T9"/>
                </a:cxn>
              </a:cxnLst>
              <a:rect l="0" t="0" r="r" b="b"/>
              <a:pathLst>
                <a:path w="23" h="23">
                  <a:moveTo>
                    <a:pt x="9" y="23"/>
                  </a:moveTo>
                  <a:lnTo>
                    <a:pt x="0" y="14"/>
                  </a:lnTo>
                  <a:lnTo>
                    <a:pt x="14" y="0"/>
                  </a:lnTo>
                  <a:lnTo>
                    <a:pt x="23" y="10"/>
                  </a:lnTo>
                  <a:lnTo>
                    <a:pt x="9" y="23"/>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3008"/>
            <p:cNvSpPr>
              <a:spLocks/>
            </p:cNvSpPr>
            <p:nvPr/>
          </p:nvSpPr>
          <p:spPr bwMode="auto">
            <a:xfrm>
              <a:off x="8374043" y="5828610"/>
              <a:ext cx="153867" cy="160863"/>
            </a:xfrm>
            <a:custGeom>
              <a:avLst/>
              <a:gdLst>
                <a:gd name="T0" fmla="*/ 22 w 22"/>
                <a:gd name="T1" fmla="*/ 10 h 23"/>
                <a:gd name="T2" fmla="*/ 13 w 22"/>
                <a:gd name="T3" fmla="*/ 0 h 23"/>
                <a:gd name="T4" fmla="*/ 0 w 22"/>
                <a:gd name="T5" fmla="*/ 14 h 23"/>
                <a:gd name="T6" fmla="*/ 8 w 22"/>
                <a:gd name="T7" fmla="*/ 23 h 23"/>
                <a:gd name="T8" fmla="*/ 22 w 22"/>
                <a:gd name="T9" fmla="*/ 10 h 23"/>
              </a:gdLst>
              <a:ahLst/>
              <a:cxnLst>
                <a:cxn ang="0">
                  <a:pos x="T0" y="T1"/>
                </a:cxn>
                <a:cxn ang="0">
                  <a:pos x="T2" y="T3"/>
                </a:cxn>
                <a:cxn ang="0">
                  <a:pos x="T4" y="T5"/>
                </a:cxn>
                <a:cxn ang="0">
                  <a:pos x="T6" y="T7"/>
                </a:cxn>
                <a:cxn ang="0">
                  <a:pos x="T8" y="T9"/>
                </a:cxn>
              </a:cxnLst>
              <a:rect l="0" t="0" r="r" b="b"/>
              <a:pathLst>
                <a:path w="22" h="23">
                  <a:moveTo>
                    <a:pt x="22" y="10"/>
                  </a:moveTo>
                  <a:lnTo>
                    <a:pt x="13" y="0"/>
                  </a:lnTo>
                  <a:lnTo>
                    <a:pt x="0" y="14"/>
                  </a:lnTo>
                  <a:lnTo>
                    <a:pt x="8" y="23"/>
                  </a:lnTo>
                  <a:lnTo>
                    <a:pt x="22" y="10"/>
                  </a:lnTo>
                  <a:close/>
                </a:path>
              </a:pathLst>
            </a:custGeom>
            <a:solidFill>
              <a:srgbClr val="DD704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3009"/>
            <p:cNvSpPr>
              <a:spLocks/>
            </p:cNvSpPr>
            <p:nvPr/>
          </p:nvSpPr>
          <p:spPr bwMode="auto">
            <a:xfrm>
              <a:off x="8374043" y="5828610"/>
              <a:ext cx="153867" cy="160863"/>
            </a:xfrm>
            <a:custGeom>
              <a:avLst/>
              <a:gdLst>
                <a:gd name="T0" fmla="*/ 22 w 22"/>
                <a:gd name="T1" fmla="*/ 10 h 23"/>
                <a:gd name="T2" fmla="*/ 13 w 22"/>
                <a:gd name="T3" fmla="*/ 0 h 23"/>
                <a:gd name="T4" fmla="*/ 0 w 22"/>
                <a:gd name="T5" fmla="*/ 14 h 23"/>
                <a:gd name="T6" fmla="*/ 8 w 22"/>
                <a:gd name="T7" fmla="*/ 23 h 23"/>
                <a:gd name="T8" fmla="*/ 22 w 22"/>
                <a:gd name="T9" fmla="*/ 10 h 23"/>
              </a:gdLst>
              <a:ahLst/>
              <a:cxnLst>
                <a:cxn ang="0">
                  <a:pos x="T0" y="T1"/>
                </a:cxn>
                <a:cxn ang="0">
                  <a:pos x="T2" y="T3"/>
                </a:cxn>
                <a:cxn ang="0">
                  <a:pos x="T4" y="T5"/>
                </a:cxn>
                <a:cxn ang="0">
                  <a:pos x="T6" y="T7"/>
                </a:cxn>
                <a:cxn ang="0">
                  <a:pos x="T8" y="T9"/>
                </a:cxn>
              </a:cxnLst>
              <a:rect l="0" t="0" r="r" b="b"/>
              <a:pathLst>
                <a:path w="22" h="23">
                  <a:moveTo>
                    <a:pt x="22" y="10"/>
                  </a:moveTo>
                  <a:lnTo>
                    <a:pt x="13" y="0"/>
                  </a:lnTo>
                  <a:lnTo>
                    <a:pt x="0" y="14"/>
                  </a:lnTo>
                  <a:lnTo>
                    <a:pt x="8" y="23"/>
                  </a:lnTo>
                  <a:lnTo>
                    <a:pt x="22" y="1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3010"/>
            <p:cNvSpPr>
              <a:spLocks/>
            </p:cNvSpPr>
            <p:nvPr/>
          </p:nvSpPr>
          <p:spPr bwMode="auto">
            <a:xfrm>
              <a:off x="8010359" y="5471922"/>
              <a:ext cx="125889" cy="125889"/>
            </a:xfrm>
            <a:custGeom>
              <a:avLst/>
              <a:gdLst>
                <a:gd name="T0" fmla="*/ 18 w 18"/>
                <a:gd name="T1" fmla="*/ 4 h 18"/>
                <a:gd name="T2" fmla="*/ 18 w 18"/>
                <a:gd name="T3" fmla="*/ 4 h 18"/>
                <a:gd name="T4" fmla="*/ 5 w 18"/>
                <a:gd name="T5" fmla="*/ 0 h 18"/>
                <a:gd name="T6" fmla="*/ 3 w 18"/>
                <a:gd name="T7" fmla="*/ 1 h 18"/>
                <a:gd name="T8" fmla="*/ 1 w 18"/>
                <a:gd name="T9" fmla="*/ 1 h 18"/>
                <a:gd name="T10" fmla="*/ 0 w 18"/>
                <a:gd name="T11" fmla="*/ 5 h 18"/>
                <a:gd name="T12" fmla="*/ 4 w 18"/>
                <a:gd name="T13" fmla="*/ 18 h 18"/>
                <a:gd name="T14" fmla="*/ 4 w 18"/>
                <a:gd name="T15" fmla="*/ 18 h 18"/>
                <a:gd name="T16" fmla="*/ 4 w 18"/>
                <a:gd name="T17" fmla="*/ 18 h 18"/>
                <a:gd name="T18" fmla="*/ 18 w 18"/>
                <a:gd name="T19" fmla="*/ 4 h 18"/>
                <a:gd name="T20" fmla="*/ 18 w 18"/>
                <a:gd name="T21"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18" y="4"/>
                  </a:moveTo>
                  <a:lnTo>
                    <a:pt x="18" y="4"/>
                  </a:lnTo>
                  <a:lnTo>
                    <a:pt x="5" y="0"/>
                  </a:lnTo>
                  <a:lnTo>
                    <a:pt x="3" y="1"/>
                  </a:lnTo>
                  <a:lnTo>
                    <a:pt x="1" y="1"/>
                  </a:lnTo>
                  <a:lnTo>
                    <a:pt x="0" y="5"/>
                  </a:lnTo>
                  <a:lnTo>
                    <a:pt x="4" y="18"/>
                  </a:lnTo>
                  <a:lnTo>
                    <a:pt x="4" y="18"/>
                  </a:lnTo>
                  <a:lnTo>
                    <a:pt x="4" y="18"/>
                  </a:lnTo>
                  <a:lnTo>
                    <a:pt x="18" y="4"/>
                  </a:lnTo>
                  <a:lnTo>
                    <a:pt x="18" y="4"/>
                  </a:lnTo>
                  <a:close/>
                </a:path>
              </a:pathLst>
            </a:custGeom>
            <a:solidFill>
              <a:srgbClr val="EECE7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3011"/>
            <p:cNvSpPr>
              <a:spLocks/>
            </p:cNvSpPr>
            <p:nvPr/>
          </p:nvSpPr>
          <p:spPr bwMode="auto">
            <a:xfrm>
              <a:off x="8010359" y="5471922"/>
              <a:ext cx="125889" cy="125889"/>
            </a:xfrm>
            <a:custGeom>
              <a:avLst/>
              <a:gdLst>
                <a:gd name="T0" fmla="*/ 18 w 18"/>
                <a:gd name="T1" fmla="*/ 4 h 18"/>
                <a:gd name="T2" fmla="*/ 18 w 18"/>
                <a:gd name="T3" fmla="*/ 4 h 18"/>
                <a:gd name="T4" fmla="*/ 5 w 18"/>
                <a:gd name="T5" fmla="*/ 0 h 18"/>
                <a:gd name="T6" fmla="*/ 3 w 18"/>
                <a:gd name="T7" fmla="*/ 1 h 18"/>
                <a:gd name="T8" fmla="*/ 1 w 18"/>
                <a:gd name="T9" fmla="*/ 1 h 18"/>
                <a:gd name="T10" fmla="*/ 0 w 18"/>
                <a:gd name="T11" fmla="*/ 5 h 18"/>
                <a:gd name="T12" fmla="*/ 4 w 18"/>
                <a:gd name="T13" fmla="*/ 18 h 18"/>
                <a:gd name="T14" fmla="*/ 4 w 18"/>
                <a:gd name="T15" fmla="*/ 18 h 18"/>
                <a:gd name="T16" fmla="*/ 4 w 18"/>
                <a:gd name="T17" fmla="*/ 18 h 18"/>
                <a:gd name="T18" fmla="*/ 18 w 18"/>
                <a:gd name="T19" fmla="*/ 4 h 18"/>
                <a:gd name="T20" fmla="*/ 18 w 18"/>
                <a:gd name="T21"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18" y="4"/>
                  </a:moveTo>
                  <a:lnTo>
                    <a:pt x="18" y="4"/>
                  </a:lnTo>
                  <a:lnTo>
                    <a:pt x="5" y="0"/>
                  </a:lnTo>
                  <a:lnTo>
                    <a:pt x="3" y="1"/>
                  </a:lnTo>
                  <a:lnTo>
                    <a:pt x="1" y="1"/>
                  </a:lnTo>
                  <a:lnTo>
                    <a:pt x="0" y="5"/>
                  </a:lnTo>
                  <a:lnTo>
                    <a:pt x="4" y="18"/>
                  </a:lnTo>
                  <a:lnTo>
                    <a:pt x="4" y="18"/>
                  </a:lnTo>
                  <a:lnTo>
                    <a:pt x="4" y="18"/>
                  </a:lnTo>
                  <a:lnTo>
                    <a:pt x="18" y="4"/>
                  </a:lnTo>
                  <a:lnTo>
                    <a:pt x="18" y="4"/>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3012"/>
            <p:cNvSpPr>
              <a:spLocks/>
            </p:cNvSpPr>
            <p:nvPr/>
          </p:nvSpPr>
          <p:spPr bwMode="auto">
            <a:xfrm>
              <a:off x="7996373" y="5450940"/>
              <a:ext cx="48960" cy="55952"/>
            </a:xfrm>
            <a:custGeom>
              <a:avLst/>
              <a:gdLst>
                <a:gd name="T0" fmla="*/ 7 w 7"/>
                <a:gd name="T1" fmla="*/ 3 h 8"/>
                <a:gd name="T2" fmla="*/ 0 w 7"/>
                <a:gd name="T3" fmla="*/ 0 h 8"/>
                <a:gd name="T4" fmla="*/ 2 w 7"/>
                <a:gd name="T5" fmla="*/ 8 h 8"/>
                <a:gd name="T6" fmla="*/ 3 w 7"/>
                <a:gd name="T7" fmla="*/ 4 h 8"/>
                <a:gd name="T8" fmla="*/ 5 w 7"/>
                <a:gd name="T9" fmla="*/ 4 h 8"/>
                <a:gd name="T10" fmla="*/ 7 w 7"/>
                <a:gd name="T11" fmla="*/ 3 h 8"/>
              </a:gdLst>
              <a:ahLst/>
              <a:cxnLst>
                <a:cxn ang="0">
                  <a:pos x="T0" y="T1"/>
                </a:cxn>
                <a:cxn ang="0">
                  <a:pos x="T2" y="T3"/>
                </a:cxn>
                <a:cxn ang="0">
                  <a:pos x="T4" y="T5"/>
                </a:cxn>
                <a:cxn ang="0">
                  <a:pos x="T6" y="T7"/>
                </a:cxn>
                <a:cxn ang="0">
                  <a:pos x="T8" y="T9"/>
                </a:cxn>
                <a:cxn ang="0">
                  <a:pos x="T10" y="T11"/>
                </a:cxn>
              </a:cxnLst>
              <a:rect l="0" t="0" r="r" b="b"/>
              <a:pathLst>
                <a:path w="7" h="8">
                  <a:moveTo>
                    <a:pt x="7" y="3"/>
                  </a:moveTo>
                  <a:lnTo>
                    <a:pt x="0" y="0"/>
                  </a:lnTo>
                  <a:lnTo>
                    <a:pt x="2" y="8"/>
                  </a:lnTo>
                  <a:lnTo>
                    <a:pt x="3" y="4"/>
                  </a:lnTo>
                  <a:lnTo>
                    <a:pt x="5" y="4"/>
                  </a:lnTo>
                  <a:lnTo>
                    <a:pt x="7" y="3"/>
                  </a:lnTo>
                  <a:close/>
                </a:path>
              </a:pathLst>
            </a:custGeom>
            <a:solidFill>
              <a:srgbClr val="49484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3013"/>
            <p:cNvSpPr>
              <a:spLocks/>
            </p:cNvSpPr>
            <p:nvPr/>
          </p:nvSpPr>
          <p:spPr bwMode="auto">
            <a:xfrm>
              <a:off x="7996373" y="5450940"/>
              <a:ext cx="48960" cy="55952"/>
            </a:xfrm>
            <a:custGeom>
              <a:avLst/>
              <a:gdLst>
                <a:gd name="T0" fmla="*/ 7 w 7"/>
                <a:gd name="T1" fmla="*/ 3 h 8"/>
                <a:gd name="T2" fmla="*/ 0 w 7"/>
                <a:gd name="T3" fmla="*/ 0 h 8"/>
                <a:gd name="T4" fmla="*/ 2 w 7"/>
                <a:gd name="T5" fmla="*/ 8 h 8"/>
                <a:gd name="T6" fmla="*/ 3 w 7"/>
                <a:gd name="T7" fmla="*/ 4 h 8"/>
                <a:gd name="T8" fmla="*/ 5 w 7"/>
                <a:gd name="T9" fmla="*/ 4 h 8"/>
                <a:gd name="T10" fmla="*/ 7 w 7"/>
                <a:gd name="T11" fmla="*/ 3 h 8"/>
              </a:gdLst>
              <a:ahLst/>
              <a:cxnLst>
                <a:cxn ang="0">
                  <a:pos x="T0" y="T1"/>
                </a:cxn>
                <a:cxn ang="0">
                  <a:pos x="T2" y="T3"/>
                </a:cxn>
                <a:cxn ang="0">
                  <a:pos x="T4" y="T5"/>
                </a:cxn>
                <a:cxn ang="0">
                  <a:pos x="T6" y="T7"/>
                </a:cxn>
                <a:cxn ang="0">
                  <a:pos x="T8" y="T9"/>
                </a:cxn>
                <a:cxn ang="0">
                  <a:pos x="T10" y="T11"/>
                </a:cxn>
              </a:cxnLst>
              <a:rect l="0" t="0" r="r" b="b"/>
              <a:pathLst>
                <a:path w="7" h="8">
                  <a:moveTo>
                    <a:pt x="7" y="3"/>
                  </a:moveTo>
                  <a:lnTo>
                    <a:pt x="0" y="0"/>
                  </a:lnTo>
                  <a:lnTo>
                    <a:pt x="2" y="8"/>
                  </a:lnTo>
                  <a:lnTo>
                    <a:pt x="3" y="4"/>
                  </a:lnTo>
                  <a:lnTo>
                    <a:pt x="5" y="4"/>
                  </a:lnTo>
                  <a:lnTo>
                    <a:pt x="7" y="3"/>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3014"/>
            <p:cNvSpPr>
              <a:spLocks noEditPoints="1"/>
            </p:cNvSpPr>
            <p:nvPr/>
          </p:nvSpPr>
          <p:spPr bwMode="auto">
            <a:xfrm>
              <a:off x="7996373" y="5450940"/>
              <a:ext cx="482583" cy="538535"/>
            </a:xfrm>
            <a:custGeom>
              <a:avLst/>
              <a:gdLst>
                <a:gd name="T0" fmla="*/ 69 w 69"/>
                <a:gd name="T1" fmla="*/ 71 h 77"/>
                <a:gd name="T2" fmla="*/ 62 w 69"/>
                <a:gd name="T3" fmla="*/ 77 h 77"/>
                <a:gd name="T4" fmla="*/ 69 w 69"/>
                <a:gd name="T5" fmla="*/ 71 h 77"/>
                <a:gd name="T6" fmla="*/ 0 w 69"/>
                <a:gd name="T7" fmla="*/ 0 h 77"/>
                <a:gd name="T8" fmla="*/ 5 w 69"/>
                <a:gd name="T9" fmla="*/ 19 h 77"/>
                <a:gd name="T10" fmla="*/ 2 w 69"/>
                <a:gd name="T11" fmla="*/ 8 h 77"/>
                <a:gd name="T12" fmla="*/ 2 w 69"/>
                <a:gd name="T13" fmla="*/ 8 h 77"/>
                <a:gd name="T14" fmla="*/ 0 w 69"/>
                <a:gd name="T15" fmla="*/ 1 h 77"/>
                <a:gd name="T16" fmla="*/ 0 w 69"/>
                <a:gd name="T1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77">
                  <a:moveTo>
                    <a:pt x="69" y="71"/>
                  </a:moveTo>
                  <a:lnTo>
                    <a:pt x="62" y="77"/>
                  </a:lnTo>
                  <a:lnTo>
                    <a:pt x="69" y="71"/>
                  </a:lnTo>
                  <a:close/>
                  <a:moveTo>
                    <a:pt x="0" y="0"/>
                  </a:moveTo>
                  <a:lnTo>
                    <a:pt x="5" y="19"/>
                  </a:lnTo>
                  <a:lnTo>
                    <a:pt x="2" y="8"/>
                  </a:lnTo>
                  <a:lnTo>
                    <a:pt x="2" y="8"/>
                  </a:lnTo>
                  <a:lnTo>
                    <a:pt x="0" y="1"/>
                  </a:lnTo>
                  <a:lnTo>
                    <a:pt x="0" y="0"/>
                  </a:lnTo>
                  <a:close/>
                </a:path>
              </a:pathLst>
            </a:custGeom>
            <a:solidFill>
              <a:srgbClr val="30303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3015"/>
            <p:cNvSpPr>
              <a:spLocks noEditPoints="1"/>
            </p:cNvSpPr>
            <p:nvPr/>
          </p:nvSpPr>
          <p:spPr bwMode="auto">
            <a:xfrm>
              <a:off x="7996373" y="5450940"/>
              <a:ext cx="482583" cy="538535"/>
            </a:xfrm>
            <a:custGeom>
              <a:avLst/>
              <a:gdLst>
                <a:gd name="T0" fmla="*/ 69 w 69"/>
                <a:gd name="T1" fmla="*/ 71 h 77"/>
                <a:gd name="T2" fmla="*/ 62 w 69"/>
                <a:gd name="T3" fmla="*/ 77 h 77"/>
                <a:gd name="T4" fmla="*/ 69 w 69"/>
                <a:gd name="T5" fmla="*/ 71 h 77"/>
                <a:gd name="T6" fmla="*/ 0 w 69"/>
                <a:gd name="T7" fmla="*/ 0 h 77"/>
                <a:gd name="T8" fmla="*/ 5 w 69"/>
                <a:gd name="T9" fmla="*/ 19 h 77"/>
                <a:gd name="T10" fmla="*/ 2 w 69"/>
                <a:gd name="T11" fmla="*/ 8 h 77"/>
                <a:gd name="T12" fmla="*/ 2 w 69"/>
                <a:gd name="T13" fmla="*/ 8 h 77"/>
                <a:gd name="T14" fmla="*/ 0 w 69"/>
                <a:gd name="T15" fmla="*/ 1 h 77"/>
                <a:gd name="T16" fmla="*/ 0 w 69"/>
                <a:gd name="T1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77">
                  <a:moveTo>
                    <a:pt x="69" y="71"/>
                  </a:moveTo>
                  <a:lnTo>
                    <a:pt x="62" y="77"/>
                  </a:lnTo>
                  <a:lnTo>
                    <a:pt x="69" y="71"/>
                  </a:lnTo>
                  <a:moveTo>
                    <a:pt x="0" y="0"/>
                  </a:moveTo>
                  <a:lnTo>
                    <a:pt x="5" y="19"/>
                  </a:lnTo>
                  <a:lnTo>
                    <a:pt x="2" y="8"/>
                  </a:lnTo>
                  <a:lnTo>
                    <a:pt x="2" y="8"/>
                  </a:lnTo>
                  <a:lnTo>
                    <a:pt x="0" y="1"/>
                  </a:lnTo>
                  <a:lnTo>
                    <a:pt x="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3016"/>
            <p:cNvSpPr>
              <a:spLocks noEditPoints="1"/>
            </p:cNvSpPr>
            <p:nvPr/>
          </p:nvSpPr>
          <p:spPr bwMode="auto">
            <a:xfrm>
              <a:off x="8010359" y="5506890"/>
              <a:ext cx="349696" cy="363684"/>
            </a:xfrm>
            <a:custGeom>
              <a:avLst/>
              <a:gdLst>
                <a:gd name="T0" fmla="*/ 11 w 50"/>
                <a:gd name="T1" fmla="*/ 6 h 52"/>
                <a:gd name="T2" fmla="*/ 4 w 50"/>
                <a:gd name="T3" fmla="*/ 13 h 52"/>
                <a:gd name="T4" fmla="*/ 43 w 50"/>
                <a:gd name="T5" fmla="*/ 52 h 52"/>
                <a:gd name="T6" fmla="*/ 50 w 50"/>
                <a:gd name="T7" fmla="*/ 45 h 52"/>
                <a:gd name="T8" fmla="*/ 11 w 50"/>
                <a:gd name="T9" fmla="*/ 6 h 52"/>
                <a:gd name="T10" fmla="*/ 0 w 50"/>
                <a:gd name="T11" fmla="*/ 0 h 52"/>
                <a:gd name="T12" fmla="*/ 0 w 50"/>
                <a:gd name="T13" fmla="*/ 0 h 52"/>
                <a:gd name="T14" fmla="*/ 3 w 50"/>
                <a:gd name="T15" fmla="*/ 11 h 52"/>
                <a:gd name="T16" fmla="*/ 3 w 50"/>
                <a:gd name="T17" fmla="*/ 11 h 52"/>
                <a:gd name="T18" fmla="*/ 0 w 50"/>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2">
                  <a:moveTo>
                    <a:pt x="11" y="6"/>
                  </a:moveTo>
                  <a:lnTo>
                    <a:pt x="4" y="13"/>
                  </a:lnTo>
                  <a:lnTo>
                    <a:pt x="43" y="52"/>
                  </a:lnTo>
                  <a:lnTo>
                    <a:pt x="50" y="45"/>
                  </a:lnTo>
                  <a:lnTo>
                    <a:pt x="11" y="6"/>
                  </a:lnTo>
                  <a:close/>
                  <a:moveTo>
                    <a:pt x="0" y="0"/>
                  </a:moveTo>
                  <a:lnTo>
                    <a:pt x="0" y="0"/>
                  </a:lnTo>
                  <a:lnTo>
                    <a:pt x="3" y="11"/>
                  </a:lnTo>
                  <a:lnTo>
                    <a:pt x="3" y="11"/>
                  </a:lnTo>
                  <a:lnTo>
                    <a:pt x="0" y="0"/>
                  </a:lnTo>
                  <a:close/>
                </a:path>
              </a:pathLst>
            </a:custGeom>
            <a:solidFill>
              <a:srgbClr val="BA880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3017"/>
            <p:cNvSpPr>
              <a:spLocks noEditPoints="1"/>
            </p:cNvSpPr>
            <p:nvPr/>
          </p:nvSpPr>
          <p:spPr bwMode="auto">
            <a:xfrm>
              <a:off x="8010359" y="5506890"/>
              <a:ext cx="349696" cy="363684"/>
            </a:xfrm>
            <a:custGeom>
              <a:avLst/>
              <a:gdLst>
                <a:gd name="T0" fmla="*/ 11 w 50"/>
                <a:gd name="T1" fmla="*/ 6 h 52"/>
                <a:gd name="T2" fmla="*/ 4 w 50"/>
                <a:gd name="T3" fmla="*/ 13 h 52"/>
                <a:gd name="T4" fmla="*/ 43 w 50"/>
                <a:gd name="T5" fmla="*/ 52 h 52"/>
                <a:gd name="T6" fmla="*/ 50 w 50"/>
                <a:gd name="T7" fmla="*/ 45 h 52"/>
                <a:gd name="T8" fmla="*/ 11 w 50"/>
                <a:gd name="T9" fmla="*/ 6 h 52"/>
                <a:gd name="T10" fmla="*/ 0 w 50"/>
                <a:gd name="T11" fmla="*/ 0 h 52"/>
                <a:gd name="T12" fmla="*/ 0 w 50"/>
                <a:gd name="T13" fmla="*/ 0 h 52"/>
                <a:gd name="T14" fmla="*/ 3 w 50"/>
                <a:gd name="T15" fmla="*/ 11 h 52"/>
                <a:gd name="T16" fmla="*/ 3 w 50"/>
                <a:gd name="T17" fmla="*/ 11 h 52"/>
                <a:gd name="T18" fmla="*/ 0 w 50"/>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2">
                  <a:moveTo>
                    <a:pt x="11" y="6"/>
                  </a:moveTo>
                  <a:lnTo>
                    <a:pt x="4" y="13"/>
                  </a:lnTo>
                  <a:lnTo>
                    <a:pt x="43" y="52"/>
                  </a:lnTo>
                  <a:lnTo>
                    <a:pt x="50" y="45"/>
                  </a:lnTo>
                  <a:lnTo>
                    <a:pt x="11" y="6"/>
                  </a:lnTo>
                  <a:moveTo>
                    <a:pt x="0" y="0"/>
                  </a:moveTo>
                  <a:lnTo>
                    <a:pt x="0" y="0"/>
                  </a:lnTo>
                  <a:lnTo>
                    <a:pt x="3" y="11"/>
                  </a:lnTo>
                  <a:lnTo>
                    <a:pt x="3" y="11"/>
                  </a:lnTo>
                  <a:lnTo>
                    <a:pt x="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3018"/>
            <p:cNvSpPr>
              <a:spLocks/>
            </p:cNvSpPr>
            <p:nvPr/>
          </p:nvSpPr>
          <p:spPr bwMode="auto">
            <a:xfrm>
              <a:off x="8311102" y="5821618"/>
              <a:ext cx="104912" cy="104912"/>
            </a:xfrm>
            <a:custGeom>
              <a:avLst/>
              <a:gdLst>
                <a:gd name="T0" fmla="*/ 7 w 15"/>
                <a:gd name="T1" fmla="*/ 0 h 15"/>
                <a:gd name="T2" fmla="*/ 0 w 15"/>
                <a:gd name="T3" fmla="*/ 7 h 15"/>
                <a:gd name="T4" fmla="*/ 9 w 15"/>
                <a:gd name="T5" fmla="*/ 15 h 15"/>
                <a:gd name="T6" fmla="*/ 15 w 15"/>
                <a:gd name="T7" fmla="*/ 8 h 15"/>
                <a:gd name="T8" fmla="*/ 7 w 15"/>
                <a:gd name="T9" fmla="*/ 0 h 15"/>
              </a:gdLst>
              <a:ahLst/>
              <a:cxnLst>
                <a:cxn ang="0">
                  <a:pos x="T0" y="T1"/>
                </a:cxn>
                <a:cxn ang="0">
                  <a:pos x="T2" y="T3"/>
                </a:cxn>
                <a:cxn ang="0">
                  <a:pos x="T4" y="T5"/>
                </a:cxn>
                <a:cxn ang="0">
                  <a:pos x="T6" y="T7"/>
                </a:cxn>
                <a:cxn ang="0">
                  <a:pos x="T8" y="T9"/>
                </a:cxn>
              </a:cxnLst>
              <a:rect l="0" t="0" r="r" b="b"/>
              <a:pathLst>
                <a:path w="15" h="15">
                  <a:moveTo>
                    <a:pt x="7" y="0"/>
                  </a:moveTo>
                  <a:lnTo>
                    <a:pt x="0" y="7"/>
                  </a:lnTo>
                  <a:lnTo>
                    <a:pt x="9" y="15"/>
                  </a:lnTo>
                  <a:lnTo>
                    <a:pt x="15" y="8"/>
                  </a:lnTo>
                  <a:lnTo>
                    <a:pt x="7" y="0"/>
                  </a:lnTo>
                  <a:close/>
                </a:path>
              </a:pathLst>
            </a:custGeom>
            <a:solidFill>
              <a:srgbClr val="A0A09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3019"/>
            <p:cNvSpPr>
              <a:spLocks/>
            </p:cNvSpPr>
            <p:nvPr/>
          </p:nvSpPr>
          <p:spPr bwMode="auto">
            <a:xfrm>
              <a:off x="8311102" y="5821618"/>
              <a:ext cx="104912" cy="104912"/>
            </a:xfrm>
            <a:custGeom>
              <a:avLst/>
              <a:gdLst>
                <a:gd name="T0" fmla="*/ 7 w 15"/>
                <a:gd name="T1" fmla="*/ 0 h 15"/>
                <a:gd name="T2" fmla="*/ 0 w 15"/>
                <a:gd name="T3" fmla="*/ 7 h 15"/>
                <a:gd name="T4" fmla="*/ 9 w 15"/>
                <a:gd name="T5" fmla="*/ 15 h 15"/>
                <a:gd name="T6" fmla="*/ 15 w 15"/>
                <a:gd name="T7" fmla="*/ 8 h 15"/>
                <a:gd name="T8" fmla="*/ 7 w 15"/>
                <a:gd name="T9" fmla="*/ 0 h 15"/>
              </a:gdLst>
              <a:ahLst/>
              <a:cxnLst>
                <a:cxn ang="0">
                  <a:pos x="T0" y="T1"/>
                </a:cxn>
                <a:cxn ang="0">
                  <a:pos x="T2" y="T3"/>
                </a:cxn>
                <a:cxn ang="0">
                  <a:pos x="T4" y="T5"/>
                </a:cxn>
                <a:cxn ang="0">
                  <a:pos x="T6" y="T7"/>
                </a:cxn>
                <a:cxn ang="0">
                  <a:pos x="T8" y="T9"/>
                </a:cxn>
              </a:cxnLst>
              <a:rect l="0" t="0" r="r" b="b"/>
              <a:pathLst>
                <a:path w="15" h="15">
                  <a:moveTo>
                    <a:pt x="7" y="0"/>
                  </a:moveTo>
                  <a:lnTo>
                    <a:pt x="0" y="7"/>
                  </a:lnTo>
                  <a:lnTo>
                    <a:pt x="9" y="15"/>
                  </a:lnTo>
                  <a:lnTo>
                    <a:pt x="15" y="8"/>
                  </a:lnTo>
                  <a:lnTo>
                    <a:pt x="7"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3020"/>
            <p:cNvSpPr>
              <a:spLocks/>
            </p:cNvSpPr>
            <p:nvPr/>
          </p:nvSpPr>
          <p:spPr bwMode="auto">
            <a:xfrm>
              <a:off x="8374043" y="5877570"/>
              <a:ext cx="104912" cy="111901"/>
            </a:xfrm>
            <a:custGeom>
              <a:avLst/>
              <a:gdLst>
                <a:gd name="T0" fmla="*/ 6 w 15"/>
                <a:gd name="T1" fmla="*/ 0 h 16"/>
                <a:gd name="T2" fmla="*/ 0 w 15"/>
                <a:gd name="T3" fmla="*/ 7 h 16"/>
                <a:gd name="T4" fmla="*/ 8 w 15"/>
                <a:gd name="T5" fmla="*/ 16 h 16"/>
                <a:gd name="T6" fmla="*/ 15 w 15"/>
                <a:gd name="T7" fmla="*/ 10 h 16"/>
                <a:gd name="T8" fmla="*/ 6 w 15"/>
                <a:gd name="T9" fmla="*/ 0 h 16"/>
              </a:gdLst>
              <a:ahLst/>
              <a:cxnLst>
                <a:cxn ang="0">
                  <a:pos x="T0" y="T1"/>
                </a:cxn>
                <a:cxn ang="0">
                  <a:pos x="T2" y="T3"/>
                </a:cxn>
                <a:cxn ang="0">
                  <a:pos x="T4" y="T5"/>
                </a:cxn>
                <a:cxn ang="0">
                  <a:pos x="T6" y="T7"/>
                </a:cxn>
                <a:cxn ang="0">
                  <a:pos x="T8" y="T9"/>
                </a:cxn>
              </a:cxnLst>
              <a:rect l="0" t="0" r="r" b="b"/>
              <a:pathLst>
                <a:path w="15" h="16">
                  <a:moveTo>
                    <a:pt x="6" y="0"/>
                  </a:moveTo>
                  <a:lnTo>
                    <a:pt x="0" y="7"/>
                  </a:lnTo>
                  <a:lnTo>
                    <a:pt x="8" y="16"/>
                  </a:lnTo>
                  <a:lnTo>
                    <a:pt x="15" y="10"/>
                  </a:lnTo>
                  <a:lnTo>
                    <a:pt x="6" y="0"/>
                  </a:lnTo>
                  <a:close/>
                </a:path>
              </a:pathLst>
            </a:custGeom>
            <a:solidFill>
              <a:srgbClr val="B75F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3021"/>
            <p:cNvSpPr>
              <a:spLocks/>
            </p:cNvSpPr>
            <p:nvPr/>
          </p:nvSpPr>
          <p:spPr bwMode="auto">
            <a:xfrm>
              <a:off x="8380191" y="5880286"/>
              <a:ext cx="92616" cy="106470"/>
            </a:xfrm>
            <a:custGeom>
              <a:avLst/>
              <a:gdLst>
                <a:gd name="T0" fmla="*/ 6 w 15"/>
                <a:gd name="T1" fmla="*/ 0 h 16"/>
                <a:gd name="T2" fmla="*/ 0 w 15"/>
                <a:gd name="T3" fmla="*/ 7 h 16"/>
                <a:gd name="T4" fmla="*/ 8 w 15"/>
                <a:gd name="T5" fmla="*/ 16 h 16"/>
                <a:gd name="T6" fmla="*/ 15 w 15"/>
                <a:gd name="T7" fmla="*/ 10 h 16"/>
                <a:gd name="T8" fmla="*/ 6 w 15"/>
                <a:gd name="T9" fmla="*/ 0 h 16"/>
              </a:gdLst>
              <a:ahLst/>
              <a:cxnLst>
                <a:cxn ang="0">
                  <a:pos x="T0" y="T1"/>
                </a:cxn>
                <a:cxn ang="0">
                  <a:pos x="T2" y="T3"/>
                </a:cxn>
                <a:cxn ang="0">
                  <a:pos x="T4" y="T5"/>
                </a:cxn>
                <a:cxn ang="0">
                  <a:pos x="T6" y="T7"/>
                </a:cxn>
                <a:cxn ang="0">
                  <a:pos x="T8" y="T9"/>
                </a:cxn>
              </a:cxnLst>
              <a:rect l="0" t="0" r="r" b="b"/>
              <a:pathLst>
                <a:path w="15" h="16">
                  <a:moveTo>
                    <a:pt x="6" y="0"/>
                  </a:moveTo>
                  <a:lnTo>
                    <a:pt x="0" y="7"/>
                  </a:lnTo>
                  <a:lnTo>
                    <a:pt x="8" y="16"/>
                  </a:lnTo>
                  <a:lnTo>
                    <a:pt x="15" y="10"/>
                  </a:lnTo>
                  <a:lnTo>
                    <a:pt x="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3022"/>
            <p:cNvSpPr>
              <a:spLocks/>
            </p:cNvSpPr>
            <p:nvPr/>
          </p:nvSpPr>
          <p:spPr bwMode="auto">
            <a:xfrm>
              <a:off x="8010359" y="5478914"/>
              <a:ext cx="76934" cy="118897"/>
            </a:xfrm>
            <a:custGeom>
              <a:avLst/>
              <a:gdLst>
                <a:gd name="T0" fmla="*/ 1 w 11"/>
                <a:gd name="T1" fmla="*/ 0 h 17"/>
                <a:gd name="T2" fmla="*/ 0 w 11"/>
                <a:gd name="T3" fmla="*/ 4 h 17"/>
                <a:gd name="T4" fmla="*/ 3 w 11"/>
                <a:gd name="T5" fmla="*/ 15 h 17"/>
                <a:gd name="T6" fmla="*/ 4 w 11"/>
                <a:gd name="T7" fmla="*/ 17 h 17"/>
                <a:gd name="T8" fmla="*/ 4 w 11"/>
                <a:gd name="T9" fmla="*/ 17 h 17"/>
                <a:gd name="T10" fmla="*/ 11 w 11"/>
                <a:gd name="T11" fmla="*/ 10 h 17"/>
                <a:gd name="T12" fmla="*/ 2 w 11"/>
                <a:gd name="T13" fmla="*/ 0 h 17"/>
                <a:gd name="T14" fmla="*/ 1 w 11"/>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7">
                  <a:moveTo>
                    <a:pt x="1" y="0"/>
                  </a:moveTo>
                  <a:lnTo>
                    <a:pt x="0" y="4"/>
                  </a:lnTo>
                  <a:lnTo>
                    <a:pt x="3" y="15"/>
                  </a:lnTo>
                  <a:lnTo>
                    <a:pt x="4" y="17"/>
                  </a:lnTo>
                  <a:lnTo>
                    <a:pt x="4" y="17"/>
                  </a:lnTo>
                  <a:lnTo>
                    <a:pt x="11" y="10"/>
                  </a:lnTo>
                  <a:lnTo>
                    <a:pt x="2" y="0"/>
                  </a:lnTo>
                  <a:lnTo>
                    <a:pt x="1" y="0"/>
                  </a:lnTo>
                  <a:close/>
                </a:path>
              </a:pathLst>
            </a:custGeom>
            <a:solidFill>
              <a:srgbClr val="C5AB6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3023"/>
            <p:cNvSpPr>
              <a:spLocks/>
            </p:cNvSpPr>
            <p:nvPr/>
          </p:nvSpPr>
          <p:spPr bwMode="auto">
            <a:xfrm>
              <a:off x="8010359" y="5478914"/>
              <a:ext cx="76934" cy="118897"/>
            </a:xfrm>
            <a:custGeom>
              <a:avLst/>
              <a:gdLst>
                <a:gd name="T0" fmla="*/ 1 w 11"/>
                <a:gd name="T1" fmla="*/ 0 h 17"/>
                <a:gd name="T2" fmla="*/ 0 w 11"/>
                <a:gd name="T3" fmla="*/ 4 h 17"/>
                <a:gd name="T4" fmla="*/ 3 w 11"/>
                <a:gd name="T5" fmla="*/ 15 h 17"/>
                <a:gd name="T6" fmla="*/ 4 w 11"/>
                <a:gd name="T7" fmla="*/ 17 h 17"/>
                <a:gd name="T8" fmla="*/ 4 w 11"/>
                <a:gd name="T9" fmla="*/ 17 h 17"/>
                <a:gd name="T10" fmla="*/ 11 w 11"/>
                <a:gd name="T11" fmla="*/ 10 h 17"/>
                <a:gd name="T12" fmla="*/ 2 w 11"/>
                <a:gd name="T13" fmla="*/ 0 h 17"/>
                <a:gd name="T14" fmla="*/ 1 w 11"/>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7">
                  <a:moveTo>
                    <a:pt x="1" y="0"/>
                  </a:moveTo>
                  <a:lnTo>
                    <a:pt x="0" y="4"/>
                  </a:lnTo>
                  <a:lnTo>
                    <a:pt x="3" y="15"/>
                  </a:lnTo>
                  <a:lnTo>
                    <a:pt x="4" y="17"/>
                  </a:lnTo>
                  <a:lnTo>
                    <a:pt x="4" y="17"/>
                  </a:lnTo>
                  <a:lnTo>
                    <a:pt x="11" y="10"/>
                  </a:lnTo>
                  <a:lnTo>
                    <a:pt x="2" y="0"/>
                  </a:lnTo>
                  <a:lnTo>
                    <a:pt x="1"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3024"/>
            <p:cNvSpPr>
              <a:spLocks/>
            </p:cNvSpPr>
            <p:nvPr/>
          </p:nvSpPr>
          <p:spPr bwMode="auto">
            <a:xfrm>
              <a:off x="7996373" y="5457936"/>
              <a:ext cx="27974" cy="48960"/>
            </a:xfrm>
            <a:custGeom>
              <a:avLst/>
              <a:gdLst>
                <a:gd name="T0" fmla="*/ 0 w 4"/>
                <a:gd name="T1" fmla="*/ 0 h 7"/>
                <a:gd name="T2" fmla="*/ 2 w 4"/>
                <a:gd name="T3" fmla="*/ 7 h 7"/>
                <a:gd name="T4" fmla="*/ 2 w 4"/>
                <a:gd name="T5" fmla="*/ 7 h 7"/>
                <a:gd name="T6" fmla="*/ 2 w 4"/>
                <a:gd name="T7" fmla="*/ 7 h 7"/>
                <a:gd name="T8" fmla="*/ 3 w 4"/>
                <a:gd name="T9" fmla="*/ 3 h 7"/>
                <a:gd name="T10" fmla="*/ 4 w 4"/>
                <a:gd name="T11" fmla="*/ 3 h 7"/>
                <a:gd name="T12" fmla="*/ 0 w 4"/>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 h="7">
                  <a:moveTo>
                    <a:pt x="0" y="0"/>
                  </a:moveTo>
                  <a:lnTo>
                    <a:pt x="2" y="7"/>
                  </a:lnTo>
                  <a:lnTo>
                    <a:pt x="2" y="7"/>
                  </a:lnTo>
                  <a:lnTo>
                    <a:pt x="2" y="7"/>
                  </a:lnTo>
                  <a:lnTo>
                    <a:pt x="3" y="3"/>
                  </a:lnTo>
                  <a:lnTo>
                    <a:pt x="4" y="3"/>
                  </a:lnTo>
                  <a:lnTo>
                    <a:pt x="0" y="0"/>
                  </a:lnTo>
                  <a:close/>
                </a:path>
              </a:pathLst>
            </a:custGeom>
            <a:solidFill>
              <a:srgbClr val="3F3E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3025"/>
            <p:cNvSpPr>
              <a:spLocks/>
            </p:cNvSpPr>
            <p:nvPr/>
          </p:nvSpPr>
          <p:spPr bwMode="auto">
            <a:xfrm>
              <a:off x="7996373" y="5457936"/>
              <a:ext cx="27974" cy="48960"/>
            </a:xfrm>
            <a:custGeom>
              <a:avLst/>
              <a:gdLst>
                <a:gd name="T0" fmla="*/ 0 w 4"/>
                <a:gd name="T1" fmla="*/ 0 h 7"/>
                <a:gd name="T2" fmla="*/ 2 w 4"/>
                <a:gd name="T3" fmla="*/ 7 h 7"/>
                <a:gd name="T4" fmla="*/ 2 w 4"/>
                <a:gd name="T5" fmla="*/ 7 h 7"/>
                <a:gd name="T6" fmla="*/ 2 w 4"/>
                <a:gd name="T7" fmla="*/ 7 h 7"/>
                <a:gd name="T8" fmla="*/ 3 w 4"/>
                <a:gd name="T9" fmla="*/ 3 h 7"/>
                <a:gd name="T10" fmla="*/ 4 w 4"/>
                <a:gd name="T11" fmla="*/ 3 h 7"/>
                <a:gd name="T12" fmla="*/ 0 w 4"/>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 h="7">
                  <a:moveTo>
                    <a:pt x="0" y="0"/>
                  </a:moveTo>
                  <a:lnTo>
                    <a:pt x="2" y="7"/>
                  </a:lnTo>
                  <a:lnTo>
                    <a:pt x="2" y="7"/>
                  </a:lnTo>
                  <a:lnTo>
                    <a:pt x="2" y="7"/>
                  </a:lnTo>
                  <a:lnTo>
                    <a:pt x="3" y="3"/>
                  </a:lnTo>
                  <a:lnTo>
                    <a:pt x="4" y="3"/>
                  </a:lnTo>
                  <a:lnTo>
                    <a:pt x="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7" name="文字方塊 26"/>
          <p:cNvSpPr txBox="1"/>
          <p:nvPr/>
        </p:nvSpPr>
        <p:spPr>
          <a:xfrm>
            <a:off x="807195" y="1222981"/>
            <a:ext cx="10185897" cy="2492990"/>
          </a:xfrm>
          <a:prstGeom prst="rect">
            <a:avLst/>
          </a:prstGeom>
          <a:noFill/>
        </p:spPr>
        <p:txBody>
          <a:bodyPr wrap="square" rtlCol="0">
            <a:spAutoFit/>
          </a:bodyPr>
          <a:lstStyle/>
          <a:p>
            <a:pPr>
              <a:lnSpc>
                <a:spcPct val="130000"/>
              </a:lnSpc>
            </a:pPr>
            <a:r>
              <a:rPr lang="zh-TW" altLang="en-US" sz="2000" dirty="0" smtClean="0">
                <a:latin typeface="標楷體" pitchFamily="65" charset="-120"/>
                <a:ea typeface="標楷體" pitchFamily="65" charset="-120"/>
              </a:rPr>
              <a:t>  現今</a:t>
            </a:r>
            <a:r>
              <a:rPr lang="zh-TW" altLang="en-US" sz="2000" dirty="0">
                <a:latin typeface="標楷體" pitchFamily="65" charset="-120"/>
                <a:ea typeface="標楷體" pitchFamily="65" charset="-120"/>
              </a:rPr>
              <a:t>台灣的企業還是以</a:t>
            </a:r>
            <a:r>
              <a:rPr lang="zh-TW" altLang="en-US" sz="2000" dirty="0">
                <a:solidFill>
                  <a:srgbClr val="FF0000"/>
                </a:solidFill>
                <a:latin typeface="標楷體" pitchFamily="65" charset="-120"/>
                <a:ea typeface="標楷體" pitchFamily="65" charset="-120"/>
              </a:rPr>
              <a:t>中小企業為主</a:t>
            </a:r>
            <a:r>
              <a:rPr lang="zh-TW" altLang="en-US" sz="2000" dirty="0">
                <a:latin typeface="標楷體" pitchFamily="65" charset="-120"/>
                <a:ea typeface="標楷體" pitchFamily="65" charset="-120"/>
              </a:rPr>
              <a:t>，如果運用到智慧型</a:t>
            </a:r>
            <a:r>
              <a:rPr lang="zh-TW" altLang="zh-TW" sz="2000" dirty="0">
                <a:latin typeface="標楷體" pitchFamily="65" charset="-120"/>
                <a:ea typeface="標楷體" pitchFamily="65" charset="-120"/>
              </a:rPr>
              <a:t>要考量</a:t>
            </a:r>
            <a:r>
              <a:rPr lang="zh-TW" altLang="zh-TW" sz="2000" dirty="0">
                <a:solidFill>
                  <a:srgbClr val="FF0000"/>
                </a:solidFill>
                <a:latin typeface="標楷體" pitchFamily="65" charset="-120"/>
                <a:ea typeface="標楷體" pitchFamily="65" charset="-120"/>
              </a:rPr>
              <a:t>軟硬體設備與資通信系統整合</a:t>
            </a:r>
            <a:r>
              <a:rPr lang="zh-TW" altLang="en-US" sz="2000" dirty="0">
                <a:latin typeface="標楷體" pitchFamily="65" charset="-120"/>
                <a:ea typeface="標楷體" pitchFamily="65" charset="-120"/>
              </a:rPr>
              <a:t>，所以本作品智慧機上盒於體積的優勢，在各個機</a:t>
            </a:r>
            <a:r>
              <a:rPr lang="zh-TW" altLang="en-US" sz="2000" dirty="0" smtClean="0">
                <a:latin typeface="標楷體" pitchFamily="65" charset="-120"/>
                <a:ea typeface="標楷體" pitchFamily="65" charset="-120"/>
              </a:rPr>
              <a:t>台上</a:t>
            </a:r>
            <a:r>
              <a:rPr lang="zh-TW" altLang="en-US" sz="2000" dirty="0" smtClean="0">
                <a:solidFill>
                  <a:srgbClr val="FF0000"/>
                </a:solidFill>
                <a:latin typeface="標楷體" pitchFamily="65" charset="-120"/>
                <a:ea typeface="標楷體" pitchFamily="65" charset="-120"/>
              </a:rPr>
              <a:t>外掛感測器</a:t>
            </a:r>
            <a:r>
              <a:rPr lang="zh-TW" altLang="en-US" sz="2000" dirty="0">
                <a:latin typeface="標楷體" pitchFamily="65" charset="-120"/>
                <a:ea typeface="標楷體" pitchFamily="65" charset="-120"/>
              </a:rPr>
              <a:t>，可依照需求有所改變，</a:t>
            </a:r>
            <a:r>
              <a:rPr lang="zh-TW" altLang="en-US" sz="2000" dirty="0">
                <a:solidFill>
                  <a:srgbClr val="FF0000"/>
                </a:solidFill>
                <a:latin typeface="標楷體" pitchFamily="65" charset="-120"/>
                <a:ea typeface="標楷體" pitchFamily="65" charset="-120"/>
              </a:rPr>
              <a:t>即可直接從感測器擷取資料</a:t>
            </a:r>
            <a:r>
              <a:rPr lang="zh-TW" altLang="en-US" sz="2000" dirty="0">
                <a:latin typeface="標楷體" pitchFamily="65" charset="-120"/>
                <a:ea typeface="標楷體" pitchFamily="65" charset="-120"/>
              </a:rPr>
              <a:t>，無論何時何地都可透過專用軟體介面，</a:t>
            </a:r>
            <a:r>
              <a:rPr lang="zh-TW" altLang="en-US" sz="2000" dirty="0">
                <a:solidFill>
                  <a:srgbClr val="FF0000"/>
                </a:solidFill>
                <a:latin typeface="標楷體" pitchFamily="65" charset="-120"/>
                <a:ea typeface="標楷體" pitchFamily="65" charset="-120"/>
              </a:rPr>
              <a:t>掌握產線機台稼動率與能源耗損等運作情況</a:t>
            </a:r>
            <a:r>
              <a:rPr lang="zh-TW" altLang="en-US" sz="2000" dirty="0">
                <a:latin typeface="標楷體" pitchFamily="65" charset="-120"/>
                <a:ea typeface="標楷體" pitchFamily="65" charset="-120"/>
              </a:rPr>
              <a:t>，</a:t>
            </a:r>
            <a:r>
              <a:rPr lang="zh-TW" altLang="zh-TW" sz="2000" dirty="0">
                <a:solidFill>
                  <a:srgbClr val="FF0000"/>
                </a:solidFill>
                <a:latin typeface="標楷體" pitchFamily="65" charset="-120"/>
                <a:ea typeface="標楷體" pitchFamily="65" charset="-120"/>
              </a:rPr>
              <a:t>將即時資料傳送至雲端平台</a:t>
            </a:r>
            <a:r>
              <a:rPr lang="zh-TW" altLang="zh-TW" sz="2000" dirty="0">
                <a:latin typeface="標楷體" pitchFamily="65" charset="-120"/>
                <a:ea typeface="標楷體" pitchFamily="65" charset="-120"/>
              </a:rPr>
              <a:t>，讓外部電腦或手可以即時連接，監控此一系統。</a:t>
            </a:r>
            <a:endParaRPr lang="zh-TW" altLang="en-US" sz="2000" dirty="0">
              <a:latin typeface="標楷體" pitchFamily="65" charset="-120"/>
              <a:ea typeface="標楷體" pitchFamily="65" charset="-120"/>
            </a:endParaRPr>
          </a:p>
          <a:p>
            <a:pPr>
              <a:lnSpc>
                <a:spcPct val="130000"/>
              </a:lnSpc>
            </a:pPr>
            <a:endParaRPr lang="zh-TW" altLang="en-US" sz="2000" dirty="0" smtClean="0">
              <a:latin typeface="Arial" panose="020B0604020202020204" pitchFamily="34" charset="0"/>
              <a:ea typeface="微软雅黑" panose="020B0503020204020204" pitchFamily="34" charset="-122"/>
            </a:endParaRPr>
          </a:p>
        </p:txBody>
      </p:sp>
      <p:pic>
        <p:nvPicPr>
          <p:cNvPr id="28" name="Picture 2" descr="C:\Users\boyo\Desktop\金系.pn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5364" y="3408492"/>
            <a:ext cx="6747049" cy="3449507"/>
          </a:xfrm>
          <a:prstGeom prst="rect">
            <a:avLst/>
          </a:prstGeom>
          <a:noFill/>
        </p:spPr>
      </p:pic>
      <p:pic>
        <p:nvPicPr>
          <p:cNvPr id="29" name="Picture 2" descr="C:\Users\boyo\Desktop\f_20334761_1.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896957" y="3408492"/>
            <a:ext cx="4531632" cy="3398724"/>
          </a:xfrm>
          <a:prstGeom prst="rect">
            <a:avLst/>
          </a:prstGeom>
          <a:noFill/>
        </p:spPr>
      </p:pic>
      <p:pic>
        <p:nvPicPr>
          <p:cNvPr id="30" name="圖片 29"/>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9691388" y="75059"/>
            <a:ext cx="2359426" cy="524422"/>
          </a:xfrm>
          <a:prstGeom prst="rect">
            <a:avLst/>
          </a:prstGeom>
        </p:spPr>
      </p:pic>
    </p:spTree>
    <p:extLst>
      <p:ext uri="{BB962C8B-B14F-4D97-AF65-F5344CB8AC3E}">
        <p14:creationId xmlns:p14="http://schemas.microsoft.com/office/powerpoint/2010/main" xmlns="" val="3780972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標題 1"/>
          <p:cNvSpPr>
            <a:spLocks noGrp="1"/>
          </p:cNvSpPr>
          <p:nvPr>
            <p:ph type="title"/>
          </p:nvPr>
        </p:nvSpPr>
        <p:spPr>
          <a:xfrm>
            <a:off x="-18111" y="34042"/>
            <a:ext cx="12192000" cy="921151"/>
          </a:xfrm>
        </p:spPr>
        <p:txBody>
          <a:bodyPr>
            <a:normAutofit/>
          </a:bodyPr>
          <a:lstStyle/>
          <a:p>
            <a:pPr algn="ctr"/>
            <a:r>
              <a:rPr lang="zh-TW" altLang="en-US" sz="4800" dirty="0" smtClean="0">
                <a:latin typeface="標楷體" pitchFamily="65" charset="-120"/>
                <a:ea typeface="標楷體" pitchFamily="65" charset="-120"/>
              </a:rPr>
              <a:t>作品系統架構圖</a:t>
            </a:r>
            <a:endParaRPr lang="zh-TW" altLang="en-US" sz="4800" dirty="0">
              <a:latin typeface="標楷體" pitchFamily="65" charset="-120"/>
              <a:ea typeface="標楷體" pitchFamily="65" charset="-120"/>
            </a:endParaRPr>
          </a:p>
        </p:txBody>
      </p:sp>
      <p:sp>
        <p:nvSpPr>
          <p:cNvPr id="31" name="圓角矩形 30"/>
          <p:cNvSpPr/>
          <p:nvPr/>
        </p:nvSpPr>
        <p:spPr>
          <a:xfrm>
            <a:off x="219808" y="346164"/>
            <a:ext cx="3094892" cy="548700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0" name="群組 79"/>
          <p:cNvGrpSpPr/>
          <p:nvPr/>
        </p:nvGrpSpPr>
        <p:grpSpPr>
          <a:xfrm>
            <a:off x="224447" y="914703"/>
            <a:ext cx="11416318" cy="5619553"/>
            <a:chOff x="101031" y="993778"/>
            <a:chExt cx="11416318" cy="5619553"/>
          </a:xfrm>
        </p:grpSpPr>
        <p:grpSp>
          <p:nvGrpSpPr>
            <p:cNvPr id="4" name="群組 3"/>
            <p:cNvGrpSpPr/>
            <p:nvPr/>
          </p:nvGrpSpPr>
          <p:grpSpPr>
            <a:xfrm>
              <a:off x="4722762" y="4485308"/>
              <a:ext cx="3325470" cy="1966607"/>
              <a:chOff x="4503493" y="3733913"/>
              <a:chExt cx="3538288" cy="2133675"/>
            </a:xfrm>
          </p:grpSpPr>
          <p:pic>
            <p:nvPicPr>
              <p:cNvPr id="5" name="Picture 2" descr="ãé²ç«¯ãçåçæå°çµæ"/>
              <p:cNvPicPr>
                <a:picLocks noChangeAspect="1" noChangeArrowheads="1"/>
              </p:cNvPicPr>
              <p:nvPr/>
            </p:nvPicPr>
            <p:blipFill>
              <a:blip r:embed="rId2" cstate="print">
                <a:extLst>
                  <a:ext uri="{BEBA8EAE-BF5A-486C-A8C5-ECC9F3942E4B}">
                    <a14:imgProps xmlns:a14="http://schemas.microsoft.com/office/drawing/2010/main" xmlns="">
                      <a14:imgLayer r:embed="rId3">
                        <a14:imgEffect>
                          <a14:backgroundRemoval t="5833" b="100000" l="3167" r="98667">
                            <a14:foregroundMark x1="13167" y1="86944" x2="13167" y2="86944"/>
                            <a14:foregroundMark x1="14500" y1="82778" x2="12500" y2="81667"/>
                            <a14:foregroundMark x1="14167" y1="81111" x2="14167" y2="81111"/>
                            <a14:foregroundMark x1="24333" y1="90278" x2="28000" y2="90556"/>
                            <a14:foregroundMark x1="35000" y1="91111" x2="36000" y2="91667"/>
                            <a14:foregroundMark x1="35333" y1="91667" x2="35333" y2="91667"/>
                            <a14:foregroundMark x1="31500" y1="93889" x2="30500" y2="94444"/>
                            <a14:foregroundMark x1="33000" y1="94444" x2="38500" y2="93333"/>
                            <a14:foregroundMark x1="62500" y1="93333" x2="85833" y2="93333"/>
                          </a14:backgroundRemoval>
                        </a14:imgEffect>
                      </a14:imgLayer>
                    </a14:imgProps>
                  </a:ext>
                  <a:ext uri="{28A0092B-C50C-407E-A947-70E740481C1C}">
                    <a14:useLocalDpi xmlns:a14="http://schemas.microsoft.com/office/drawing/2010/main" xmlns="" val="0"/>
                  </a:ext>
                </a:extLst>
              </a:blip>
              <a:srcRect/>
              <a:stretch>
                <a:fillRect/>
              </a:stretch>
            </p:blipFill>
            <p:spPr bwMode="auto">
              <a:xfrm>
                <a:off x="5746165" y="3733913"/>
                <a:ext cx="2295616" cy="137737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圓角矩形 5"/>
              <p:cNvSpPr/>
              <p:nvPr/>
            </p:nvSpPr>
            <p:spPr>
              <a:xfrm>
                <a:off x="5146586" y="5348316"/>
                <a:ext cx="2118982" cy="51927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400" b="1" dirty="0" smtClean="0">
                    <a:solidFill>
                      <a:schemeClr val="bg1"/>
                    </a:solidFill>
                    <a:latin typeface="微軟正黑體"/>
                    <a:ea typeface="微軟正黑體"/>
                    <a:cs typeface="微軟正黑體"/>
                  </a:rPr>
                  <a:t>公司伺服主機</a:t>
                </a:r>
                <a:endParaRPr kumimoji="1" lang="en-US" altLang="zh-TW" sz="1400" b="1" dirty="0" smtClean="0">
                  <a:solidFill>
                    <a:schemeClr val="bg1"/>
                  </a:solidFill>
                  <a:latin typeface="微軟正黑體"/>
                  <a:ea typeface="微軟正黑體"/>
                  <a:cs typeface="微軟正黑體"/>
                </a:endParaRPr>
              </a:p>
              <a:p>
                <a:pPr algn="ctr"/>
                <a:r>
                  <a:rPr kumimoji="1" lang="en-US" altLang="zh-TW" sz="1400" b="1" dirty="0" smtClean="0">
                    <a:solidFill>
                      <a:schemeClr val="bg1"/>
                    </a:solidFill>
                    <a:latin typeface="微軟正黑體"/>
                    <a:ea typeface="微軟正黑體"/>
                    <a:cs typeface="微軟正黑體"/>
                  </a:rPr>
                  <a:t>(</a:t>
                </a:r>
                <a:r>
                  <a:rPr kumimoji="1" lang="zh-TW" altLang="en-US" sz="1400" b="1" dirty="0" smtClean="0">
                    <a:solidFill>
                      <a:schemeClr val="bg1"/>
                    </a:solidFill>
                    <a:latin typeface="微軟正黑體"/>
                    <a:ea typeface="微軟正黑體"/>
                    <a:cs typeface="微軟正黑體"/>
                  </a:rPr>
                  <a:t>公有雲或私有雲</a:t>
                </a:r>
                <a:r>
                  <a:rPr kumimoji="1" lang="en-US" altLang="zh-TW" sz="1400" b="1" dirty="0" smtClean="0">
                    <a:solidFill>
                      <a:schemeClr val="bg1"/>
                    </a:solidFill>
                    <a:latin typeface="微軟正黑體"/>
                    <a:ea typeface="微軟正黑體"/>
                    <a:cs typeface="微軟正黑體"/>
                  </a:rPr>
                  <a:t>)</a:t>
                </a:r>
                <a:endParaRPr kumimoji="1" lang="zh-TW" altLang="en-US" sz="1400" b="1" dirty="0">
                  <a:solidFill>
                    <a:schemeClr val="bg1"/>
                  </a:solidFill>
                  <a:latin typeface="微軟正黑體"/>
                  <a:ea typeface="微軟正黑體"/>
                  <a:cs typeface="微軟正黑體"/>
                </a:endParaRPr>
              </a:p>
            </p:txBody>
          </p:sp>
          <p:pic>
            <p:nvPicPr>
              <p:cNvPr id="7" name="Picture 14" descr="ãä¼ºæå¨ãçåçæå°çµæ"/>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503493" y="3746589"/>
                <a:ext cx="1397057" cy="1422004"/>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2" name="群組 1"/>
            <p:cNvGrpSpPr/>
            <p:nvPr/>
          </p:nvGrpSpPr>
          <p:grpSpPr>
            <a:xfrm>
              <a:off x="9633425" y="1402963"/>
              <a:ext cx="1642350" cy="1822662"/>
              <a:chOff x="6417433" y="3860540"/>
              <a:chExt cx="2335186" cy="2227803"/>
            </a:xfrm>
          </p:grpSpPr>
          <p:pic>
            <p:nvPicPr>
              <p:cNvPr id="12" name="Picture 2" descr="ãå·¥ç¨å¸«  å¡éäººç©ãçåçæå°çµæ"/>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6479179" y="3860540"/>
                <a:ext cx="1188256" cy="1765627"/>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16" descr="ãæ¥­åãçåçæå°çµæ"/>
              <p:cNvPicPr>
                <a:picLocks noChangeAspect="1" noChangeArrowheads="1"/>
              </p:cNvPicPr>
              <p:nvPr/>
            </p:nvPicPr>
            <p:blipFill>
              <a:blip r:embed="rId6" cstate="print">
                <a:clrChange>
                  <a:clrFrom>
                    <a:srgbClr val="F6F6F6"/>
                  </a:clrFrom>
                  <a:clrTo>
                    <a:srgbClr val="F6F6F6">
                      <a:alpha val="0"/>
                    </a:srgbClr>
                  </a:clrTo>
                </a:clrChange>
                <a:extLst>
                  <a:ext uri="{28A0092B-C50C-407E-A947-70E740481C1C}">
                    <a14:useLocalDpi xmlns:a14="http://schemas.microsoft.com/office/drawing/2010/main" xmlns="" val="0"/>
                  </a:ext>
                </a:extLst>
              </a:blip>
              <a:srcRect/>
              <a:stretch>
                <a:fillRect/>
              </a:stretch>
            </p:blipFill>
            <p:spPr bwMode="auto">
              <a:xfrm>
                <a:off x="7387398" y="3989842"/>
                <a:ext cx="1213214" cy="1476388"/>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圓角矩形 13"/>
              <p:cNvSpPr/>
              <p:nvPr/>
            </p:nvSpPr>
            <p:spPr>
              <a:xfrm>
                <a:off x="6417433" y="5569071"/>
                <a:ext cx="2335186" cy="51927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400" b="1" dirty="0" smtClean="0">
                    <a:solidFill>
                      <a:schemeClr val="bg1"/>
                    </a:solidFill>
                    <a:latin typeface="微軟正黑體"/>
                    <a:ea typeface="微軟正黑體"/>
                    <a:cs typeface="微軟正黑體"/>
                  </a:rPr>
                  <a:t>工廠外出人員、行銷業務</a:t>
                </a:r>
                <a:endParaRPr kumimoji="1" lang="en-US" altLang="zh-TW" sz="1400" b="1" dirty="0" smtClean="0">
                  <a:solidFill>
                    <a:schemeClr val="bg1"/>
                  </a:solidFill>
                  <a:latin typeface="微軟正黑體"/>
                  <a:ea typeface="微軟正黑體"/>
                  <a:cs typeface="微軟正黑體"/>
                </a:endParaRPr>
              </a:p>
            </p:txBody>
          </p:sp>
        </p:grpSp>
        <p:pic>
          <p:nvPicPr>
            <p:cNvPr id="15" name="圖片 14"/>
            <p:cNvPicPr>
              <a:picLocks noChangeAspect="1"/>
            </p:cNvPicPr>
            <p:nvPr/>
          </p:nvPicPr>
          <p:blipFill>
            <a:blip r:embed="rId7" cstate="print"/>
            <a:stretch>
              <a:fillRect/>
            </a:stretch>
          </p:blipFill>
          <p:spPr>
            <a:xfrm>
              <a:off x="6254242" y="1131563"/>
              <a:ext cx="2002861" cy="1075547"/>
            </a:xfrm>
            <a:prstGeom prst="rect">
              <a:avLst/>
            </a:prstGeom>
          </p:spPr>
        </p:pic>
        <p:sp>
          <p:nvSpPr>
            <p:cNvPr id="16" name="圓角矩形 15"/>
            <p:cNvSpPr/>
            <p:nvPr/>
          </p:nvSpPr>
          <p:spPr>
            <a:xfrm>
              <a:off x="6196182" y="2330719"/>
              <a:ext cx="2118982" cy="51927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400" b="1" dirty="0" smtClean="0">
                  <a:solidFill>
                    <a:schemeClr val="bg1"/>
                  </a:solidFill>
                  <a:latin typeface="微軟正黑體"/>
                  <a:ea typeface="微軟正黑體"/>
                  <a:cs typeface="微軟正黑體"/>
                </a:rPr>
                <a:t>企業管理系統</a:t>
              </a:r>
              <a:endParaRPr kumimoji="1" lang="zh-TW" altLang="en-US" sz="1400" b="1" dirty="0">
                <a:solidFill>
                  <a:schemeClr val="bg1"/>
                </a:solidFill>
                <a:latin typeface="微軟正黑體"/>
                <a:ea typeface="微軟正黑體"/>
                <a:cs typeface="微軟正黑體"/>
              </a:endParaRPr>
            </a:p>
          </p:txBody>
        </p:sp>
        <p:cxnSp>
          <p:nvCxnSpPr>
            <p:cNvPr id="21" name="直線單箭頭接點 20"/>
            <p:cNvCxnSpPr/>
            <p:nvPr/>
          </p:nvCxnSpPr>
          <p:spPr>
            <a:xfrm flipV="1">
              <a:off x="6956626" y="3029309"/>
              <a:ext cx="369359" cy="103458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nvGrpSpPr>
            <p:cNvPr id="3" name="群組 2"/>
            <p:cNvGrpSpPr/>
            <p:nvPr/>
          </p:nvGrpSpPr>
          <p:grpSpPr>
            <a:xfrm>
              <a:off x="9287603" y="4221642"/>
              <a:ext cx="2229746" cy="2144361"/>
              <a:chOff x="8989239" y="4000500"/>
              <a:chExt cx="2229746" cy="2144361"/>
            </a:xfrm>
          </p:grpSpPr>
          <p:grpSp>
            <p:nvGrpSpPr>
              <p:cNvPr id="8" name="群組 7"/>
              <p:cNvGrpSpPr/>
              <p:nvPr/>
            </p:nvGrpSpPr>
            <p:grpSpPr>
              <a:xfrm>
                <a:off x="8989239" y="4000500"/>
                <a:ext cx="2229746" cy="2144361"/>
                <a:chOff x="9650110" y="561317"/>
                <a:chExt cx="3377055" cy="2624421"/>
              </a:xfrm>
            </p:grpSpPr>
            <p:pic>
              <p:nvPicPr>
                <p:cNvPr id="9" name="Picture 10" descr="ãå¹³æ¿ãçåçæå°çµæ"/>
                <p:cNvPicPr>
                  <a:picLocks noChangeAspect="1" noChangeArrowheads="1"/>
                </p:cNvPicPr>
                <p:nvPr/>
              </p:nvPicPr>
              <p:blipFill>
                <a:blip r:embed="rId8" cstate="print">
                  <a:clrChange>
                    <a:clrFrom>
                      <a:srgbClr val="FDFEF9"/>
                    </a:clrFrom>
                    <a:clrTo>
                      <a:srgbClr val="FDFEF9">
                        <a:alpha val="0"/>
                      </a:srgbClr>
                    </a:clrTo>
                  </a:clrChange>
                  <a:extLst>
                    <a:ext uri="{28A0092B-C50C-407E-A947-70E740481C1C}">
                      <a14:useLocalDpi xmlns:a14="http://schemas.microsoft.com/office/drawing/2010/main" xmlns="" val="0"/>
                    </a:ext>
                  </a:extLst>
                </a:blip>
                <a:srcRect/>
                <a:stretch>
                  <a:fillRect/>
                </a:stretch>
              </p:blipFill>
              <p:spPr bwMode="auto">
                <a:xfrm>
                  <a:off x="11937928" y="604213"/>
                  <a:ext cx="1089237" cy="726158"/>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圖片 9"/>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9650110" y="561317"/>
                  <a:ext cx="2199923" cy="1905827"/>
                </a:xfrm>
                <a:prstGeom prst="rect">
                  <a:avLst/>
                </a:prstGeom>
              </p:spPr>
            </p:pic>
            <p:sp>
              <p:nvSpPr>
                <p:cNvPr id="11" name="圓角矩形 10"/>
                <p:cNvSpPr/>
                <p:nvPr/>
              </p:nvSpPr>
              <p:spPr>
                <a:xfrm>
                  <a:off x="9844554" y="2666465"/>
                  <a:ext cx="3182610" cy="519273"/>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400" b="1" dirty="0" smtClean="0">
                      <a:solidFill>
                        <a:schemeClr val="bg1"/>
                      </a:solidFill>
                      <a:latin typeface="微軟正黑體"/>
                      <a:ea typeface="微軟正黑體"/>
                      <a:cs typeface="微軟正黑體"/>
                    </a:rPr>
                    <a:t>生產可視化</a:t>
                  </a:r>
                  <a:endParaRPr kumimoji="1" lang="en-US" altLang="zh-TW" sz="1400" b="1" dirty="0" smtClean="0">
                    <a:solidFill>
                      <a:schemeClr val="bg1"/>
                    </a:solidFill>
                    <a:latin typeface="微軟正黑體"/>
                    <a:ea typeface="微軟正黑體"/>
                    <a:cs typeface="微軟正黑體"/>
                  </a:endParaRPr>
                </a:p>
                <a:p>
                  <a:pPr algn="ctr"/>
                  <a:r>
                    <a:rPr kumimoji="1" lang="en-US" altLang="zh-TW" sz="1400" b="1" dirty="0" smtClean="0">
                      <a:solidFill>
                        <a:schemeClr val="bg1"/>
                      </a:solidFill>
                      <a:latin typeface="微軟正黑體"/>
                      <a:ea typeface="微軟正黑體"/>
                      <a:cs typeface="微軟正黑體"/>
                    </a:rPr>
                    <a:t>(</a:t>
                  </a:r>
                  <a:r>
                    <a:rPr kumimoji="1" lang="zh-TW" altLang="en-US" sz="1400" b="1" dirty="0" smtClean="0">
                      <a:solidFill>
                        <a:schemeClr val="bg1"/>
                      </a:solidFill>
                      <a:latin typeface="微軟正黑體"/>
                      <a:ea typeface="微軟正黑體"/>
                      <a:cs typeface="微軟正黑體"/>
                    </a:rPr>
                    <a:t>生產看板、行動裝置</a:t>
                  </a:r>
                  <a:r>
                    <a:rPr kumimoji="1" lang="en-US" altLang="zh-TW" sz="1400" b="1" dirty="0" smtClean="0">
                      <a:solidFill>
                        <a:schemeClr val="bg1"/>
                      </a:solidFill>
                      <a:latin typeface="微軟正黑體"/>
                      <a:ea typeface="微軟正黑體"/>
                      <a:cs typeface="微軟正黑體"/>
                    </a:rPr>
                    <a:t>)</a:t>
                  </a:r>
                  <a:endParaRPr kumimoji="1" lang="zh-TW" altLang="en-US" sz="1400" b="1" dirty="0">
                    <a:solidFill>
                      <a:schemeClr val="bg1"/>
                    </a:solidFill>
                    <a:latin typeface="微軟正黑體"/>
                    <a:ea typeface="微軟正黑體"/>
                    <a:cs typeface="微軟正黑體"/>
                  </a:endParaRPr>
                </a:p>
              </p:txBody>
            </p:sp>
          </p:grpSp>
          <p:pic>
            <p:nvPicPr>
              <p:cNvPr id="24" name="Picture 8" descr="ãhtcãçåçæå°çµæ"/>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10679189" y="4791740"/>
                <a:ext cx="530432" cy="67378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56" name="群組 55"/>
            <p:cNvGrpSpPr/>
            <p:nvPr/>
          </p:nvGrpSpPr>
          <p:grpSpPr>
            <a:xfrm>
              <a:off x="101031" y="993778"/>
              <a:ext cx="5015712" cy="5264695"/>
              <a:chOff x="-240633" y="801574"/>
              <a:chExt cx="5015712" cy="5264695"/>
            </a:xfrm>
          </p:grpSpPr>
          <p:sp>
            <p:nvSpPr>
              <p:cNvPr id="40" name="橢圓 39"/>
              <p:cNvSpPr/>
              <p:nvPr/>
            </p:nvSpPr>
            <p:spPr>
              <a:xfrm>
                <a:off x="228160" y="1590691"/>
                <a:ext cx="3582880" cy="3414150"/>
              </a:xfrm>
              <a:prstGeom prst="ellipse">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圓角矩形 17"/>
              <p:cNvSpPr/>
              <p:nvPr/>
            </p:nvSpPr>
            <p:spPr>
              <a:xfrm>
                <a:off x="761810" y="5546997"/>
                <a:ext cx="2118982" cy="51927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400" b="1" dirty="0" smtClean="0">
                    <a:solidFill>
                      <a:schemeClr val="bg1"/>
                    </a:solidFill>
                    <a:latin typeface="微軟正黑體"/>
                    <a:ea typeface="微軟正黑體"/>
                    <a:cs typeface="微軟正黑體"/>
                  </a:rPr>
                  <a:t>實際工廠示意圖</a:t>
                </a:r>
                <a:endParaRPr kumimoji="1" lang="en-US" altLang="zh-TW" sz="1400" b="1" dirty="0" smtClean="0">
                  <a:solidFill>
                    <a:schemeClr val="bg1"/>
                  </a:solidFill>
                  <a:latin typeface="微軟正黑體"/>
                  <a:ea typeface="微軟正黑體"/>
                  <a:cs typeface="微軟正黑體"/>
                </a:endParaRPr>
              </a:p>
            </p:txBody>
          </p:sp>
          <p:pic>
            <p:nvPicPr>
              <p:cNvPr id="33" name="Picture 4" descr="ç¸éåç"/>
              <p:cNvPicPr>
                <a:picLocks noChangeAspect="1" noChangeArrowheads="1"/>
              </p:cNvPicPr>
              <p:nvPr/>
            </p:nvPicPr>
            <p:blipFill>
              <a:blip r:embed="rId11" cstate="print">
                <a:extLst>
                  <a:ext uri="{28A0092B-C50C-407E-A947-70E740481C1C}">
                    <a14:useLocalDpi xmlns:a14="http://schemas.microsoft.com/office/drawing/2010/main" xmlns="" val="0"/>
                  </a:ext>
                </a:extLst>
              </a:blip>
              <a:srcRect/>
              <a:stretch>
                <a:fillRect/>
              </a:stretch>
            </p:blipFill>
            <p:spPr bwMode="auto">
              <a:xfrm>
                <a:off x="3174698" y="2261036"/>
                <a:ext cx="1152139" cy="1152139"/>
              </a:xfrm>
              <a:prstGeom prst="rect">
                <a:avLst/>
              </a:prstGeom>
              <a:noFill/>
              <a:extLst>
                <a:ext uri="{909E8E84-426E-40DD-AFC4-6F175D3DCCD1}">
                  <a14:hiddenFill xmlns:a14="http://schemas.microsoft.com/office/drawing/2010/main" xmlns="">
                    <a:solidFill>
                      <a:srgbClr val="FFFFFF"/>
                    </a:solidFill>
                  </a14:hiddenFill>
                </a:ext>
              </a:extLst>
            </p:spPr>
          </p:pic>
          <p:sp>
            <p:nvSpPr>
              <p:cNvPr id="34" name="圓角矩形 33"/>
              <p:cNvSpPr/>
              <p:nvPr/>
            </p:nvSpPr>
            <p:spPr>
              <a:xfrm>
                <a:off x="2847001" y="1561065"/>
                <a:ext cx="1928078" cy="56102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Adobe 繁黑體 Std B" panose="020B0700000000000000" pitchFamily="34" charset="-120"/>
                    <a:ea typeface="Adobe 繁黑體 Std B" panose="020B0700000000000000" pitchFamily="34" charset="-120"/>
                    <a:cs typeface="Arial Unicode MS" panose="020B0604020202020204" pitchFamily="34" charset="-120"/>
                  </a:rPr>
                  <a:t>工廠管理系統</a:t>
                </a:r>
                <a:endParaRPr lang="en-US" altLang="zh-TW" sz="1400" dirty="0">
                  <a:solidFill>
                    <a:schemeClr val="tx1"/>
                  </a:solidFill>
                  <a:latin typeface="Adobe 繁黑體 Std B" panose="020B0700000000000000" pitchFamily="34" charset="-120"/>
                  <a:ea typeface="Adobe 繁黑體 Std B" panose="020B0700000000000000" pitchFamily="34" charset="-120"/>
                  <a:cs typeface="Arial Unicode MS" panose="020B0604020202020204" pitchFamily="34" charset="-120"/>
                </a:endParaRPr>
              </a:p>
              <a:p>
                <a:pPr algn="ctr"/>
                <a:r>
                  <a:rPr lang="zh-TW" altLang="en-US" sz="1400" dirty="0">
                    <a:solidFill>
                      <a:schemeClr val="tx1"/>
                    </a:solidFill>
                    <a:latin typeface="Adobe 繁黑體 Std B" panose="020B0700000000000000" pitchFamily="34" charset="-120"/>
                    <a:ea typeface="Adobe 繁黑體 Std B" panose="020B0700000000000000" pitchFamily="34" charset="-120"/>
                    <a:cs typeface="Arial Unicode MS" panose="020B0604020202020204" pitchFamily="34" charset="-120"/>
                  </a:rPr>
                  <a:t>系統主控台</a:t>
                </a:r>
                <a:endParaRPr lang="en-US" altLang="zh-TW" sz="1400" dirty="0">
                  <a:solidFill>
                    <a:schemeClr val="tx1"/>
                  </a:solidFill>
                  <a:latin typeface="Adobe 繁黑體 Std B" panose="020B0700000000000000" pitchFamily="34" charset="-120"/>
                  <a:ea typeface="Adobe 繁黑體 Std B" panose="020B0700000000000000" pitchFamily="34" charset="-120"/>
                  <a:cs typeface="Arial Unicode MS" panose="020B0604020202020204" pitchFamily="34" charset="-120"/>
                </a:endParaRPr>
              </a:p>
            </p:txBody>
          </p:sp>
          <p:grpSp>
            <p:nvGrpSpPr>
              <p:cNvPr id="41" name="群組 40"/>
              <p:cNvGrpSpPr/>
              <p:nvPr/>
            </p:nvGrpSpPr>
            <p:grpSpPr>
              <a:xfrm>
                <a:off x="-240633" y="2638411"/>
                <a:ext cx="1687410" cy="1253701"/>
                <a:chOff x="1966279" y="3186266"/>
                <a:chExt cx="1687410" cy="1253701"/>
              </a:xfrm>
            </p:grpSpPr>
            <p:pic>
              <p:nvPicPr>
                <p:cNvPr id="37" name="Picture 6" descr="ãå·¥å» æ©å°ãçåçæå°çµæ"/>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a:off x="1999826" y="3186266"/>
                  <a:ext cx="1257302" cy="838201"/>
                </a:xfrm>
                <a:prstGeom prst="rect">
                  <a:avLst/>
                </a:prstGeom>
                <a:noFill/>
                <a:extLst>
                  <a:ext uri="{909E8E84-426E-40DD-AFC4-6F175D3DCCD1}">
                    <a14:hiddenFill xmlns:a14="http://schemas.microsoft.com/office/drawing/2010/main" xmlns="">
                      <a:solidFill>
                        <a:srgbClr val="FFFFFF"/>
                      </a:solidFill>
                    </a14:hiddenFill>
                  </a:ext>
                </a:extLst>
              </p:spPr>
            </p:pic>
            <p:sp>
              <p:nvSpPr>
                <p:cNvPr id="38" name="矩形 37"/>
                <p:cNvSpPr/>
                <p:nvPr/>
              </p:nvSpPr>
              <p:spPr>
                <a:xfrm>
                  <a:off x="1966279" y="4132190"/>
                  <a:ext cx="1687410" cy="307777"/>
                </a:xfrm>
                <a:prstGeom prst="rect">
                  <a:avLst/>
                </a:prstGeom>
              </p:spPr>
              <p:txBody>
                <a:bodyPr wrap="square">
                  <a:spAutoFit/>
                </a:bodyPr>
                <a:lstStyle/>
                <a:p>
                  <a:r>
                    <a:rPr lang="zh-TW" altLang="en-US" sz="1400" dirty="0">
                      <a:latin typeface="Adobe 繁黑體 Std B" panose="020B0700000000000000" pitchFamily="34" charset="-120"/>
                      <a:ea typeface="Adobe 繁黑體 Std B" panose="020B0700000000000000" pitchFamily="34" charset="-120"/>
                      <a:cs typeface="Arial Unicode MS" panose="020B0604020202020204" pitchFamily="34" charset="-120"/>
                    </a:rPr>
                    <a:t>機電控制機台</a:t>
                  </a:r>
                  <a:r>
                    <a:rPr lang="en-US" altLang="zh-TW" sz="1400" dirty="0">
                      <a:latin typeface="Adobe 繁黑體 Std B" panose="020B0700000000000000" pitchFamily="34" charset="-120"/>
                      <a:ea typeface="Adobe 繁黑體 Std B" panose="020B0700000000000000" pitchFamily="34" charset="-120"/>
                      <a:cs typeface="Arial Unicode MS" panose="020B0604020202020204" pitchFamily="34" charset="-120"/>
                    </a:rPr>
                    <a:t>A</a:t>
                  </a:r>
                  <a:endParaRPr lang="zh-TW" altLang="en-US" sz="1400" dirty="0">
                    <a:latin typeface="Adobe 繁黑體 Std B" panose="020B0700000000000000" pitchFamily="34" charset="-120"/>
                    <a:ea typeface="Adobe 繁黑體 Std B" panose="020B0700000000000000" pitchFamily="34" charset="-120"/>
                    <a:cs typeface="Arial Unicode MS" panose="020B0604020202020204" pitchFamily="34" charset="-120"/>
                  </a:endParaRPr>
                </a:p>
              </p:txBody>
            </p:sp>
          </p:grpSp>
          <p:grpSp>
            <p:nvGrpSpPr>
              <p:cNvPr id="42" name="群組 41"/>
              <p:cNvGrpSpPr/>
              <p:nvPr/>
            </p:nvGrpSpPr>
            <p:grpSpPr>
              <a:xfrm>
                <a:off x="22405" y="3747820"/>
                <a:ext cx="1989963" cy="1507688"/>
                <a:chOff x="579514" y="3814889"/>
                <a:chExt cx="1687410" cy="1342339"/>
              </a:xfrm>
            </p:grpSpPr>
            <p:pic>
              <p:nvPicPr>
                <p:cNvPr id="36" name="圖片 35"/>
                <p:cNvPicPr>
                  <a:picLocks noChangeAspect="1"/>
                </p:cNvPicPr>
                <p:nvPr/>
              </p:nvPicPr>
              <p:blipFill>
                <a:blip r:embed="rId13" cstate="print">
                  <a:clrChange>
                    <a:clrFrom>
                      <a:srgbClr val="0E0E0E"/>
                    </a:clrFrom>
                    <a:clrTo>
                      <a:srgbClr val="0E0E0E">
                        <a:alpha val="0"/>
                      </a:srgbClr>
                    </a:clrTo>
                  </a:clrChange>
                </a:blip>
                <a:stretch>
                  <a:fillRect/>
                </a:stretch>
              </p:blipFill>
              <p:spPr>
                <a:xfrm>
                  <a:off x="603072" y="3814889"/>
                  <a:ext cx="1522597" cy="1145540"/>
                </a:xfrm>
                <a:prstGeom prst="rect">
                  <a:avLst/>
                </a:prstGeom>
              </p:spPr>
            </p:pic>
            <p:sp>
              <p:nvSpPr>
                <p:cNvPr id="39" name="矩形 38"/>
                <p:cNvSpPr/>
                <p:nvPr/>
              </p:nvSpPr>
              <p:spPr>
                <a:xfrm>
                  <a:off x="579514" y="4883205"/>
                  <a:ext cx="1687410" cy="274023"/>
                </a:xfrm>
                <a:prstGeom prst="rect">
                  <a:avLst/>
                </a:prstGeom>
              </p:spPr>
              <p:txBody>
                <a:bodyPr wrap="square">
                  <a:spAutoFit/>
                </a:bodyPr>
                <a:lstStyle/>
                <a:p>
                  <a:pPr algn="ctr"/>
                  <a:r>
                    <a:rPr lang="zh-TW" altLang="en-US" sz="1400" dirty="0">
                      <a:latin typeface="Adobe 繁黑體 Std B" panose="020B0700000000000000" pitchFamily="34" charset="-120"/>
                      <a:ea typeface="Adobe 繁黑體 Std B" panose="020B0700000000000000" pitchFamily="34" charset="-120"/>
                      <a:cs typeface="Arial Unicode MS" panose="020B0604020202020204" pitchFamily="34" charset="-120"/>
                    </a:rPr>
                    <a:t>機電控制機</a:t>
                  </a:r>
                  <a:r>
                    <a:rPr lang="zh-TW" altLang="en-US" sz="1400" dirty="0" smtClean="0">
                      <a:latin typeface="Adobe 繁黑體 Std B" panose="020B0700000000000000" pitchFamily="34" charset="-120"/>
                      <a:ea typeface="Adobe 繁黑體 Std B" panose="020B0700000000000000" pitchFamily="34" charset="-120"/>
                      <a:cs typeface="Arial Unicode MS" panose="020B0604020202020204" pitchFamily="34" charset="-120"/>
                    </a:rPr>
                    <a:t>台</a:t>
                  </a:r>
                  <a:r>
                    <a:rPr lang="en-US" altLang="zh-TW" sz="1400" dirty="0">
                      <a:latin typeface="Adobe 繁黑體 Std B" panose="020B0700000000000000" pitchFamily="34" charset="-120"/>
                      <a:ea typeface="Adobe 繁黑體 Std B" panose="020B0700000000000000" pitchFamily="34" charset="-120"/>
                      <a:cs typeface="Arial Unicode MS" panose="020B0604020202020204" pitchFamily="34" charset="-120"/>
                    </a:rPr>
                    <a:t>B</a:t>
                  </a:r>
                  <a:endParaRPr lang="zh-TW" altLang="en-US" sz="1400" dirty="0">
                    <a:latin typeface="Adobe 繁黑體 Std B" panose="020B0700000000000000" pitchFamily="34" charset="-120"/>
                    <a:ea typeface="Adobe 繁黑體 Std B" panose="020B0700000000000000" pitchFamily="34" charset="-120"/>
                    <a:cs typeface="Arial Unicode MS" panose="020B0604020202020204" pitchFamily="34" charset="-120"/>
                  </a:endParaRPr>
                </a:p>
              </p:txBody>
            </p:sp>
          </p:grpSp>
          <p:grpSp>
            <p:nvGrpSpPr>
              <p:cNvPr id="45" name="群組 44"/>
              <p:cNvGrpSpPr/>
              <p:nvPr/>
            </p:nvGrpSpPr>
            <p:grpSpPr>
              <a:xfrm>
                <a:off x="2126969" y="3982525"/>
                <a:ext cx="1989963" cy="1397087"/>
                <a:chOff x="1832172" y="4210658"/>
                <a:chExt cx="1989963" cy="1397087"/>
              </a:xfrm>
            </p:grpSpPr>
            <p:pic>
              <p:nvPicPr>
                <p:cNvPr id="43" name="Picture 10" descr="ãå·¥å» æ©å°çç¢ç·ãçåçæå°çµæ"/>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2144288" y="4210658"/>
                  <a:ext cx="1482492" cy="1125281"/>
                </a:xfrm>
                <a:prstGeom prst="rect">
                  <a:avLst/>
                </a:prstGeom>
                <a:noFill/>
                <a:extLst>
                  <a:ext uri="{909E8E84-426E-40DD-AFC4-6F175D3DCCD1}">
                    <a14:hiddenFill xmlns:a14="http://schemas.microsoft.com/office/drawing/2010/main" xmlns="">
                      <a:solidFill>
                        <a:srgbClr val="FFFFFF"/>
                      </a:solidFill>
                    </a14:hiddenFill>
                  </a:ext>
                </a:extLst>
              </p:spPr>
            </p:pic>
            <p:sp>
              <p:nvSpPr>
                <p:cNvPr id="44" name="矩形 43"/>
                <p:cNvSpPr/>
                <p:nvPr/>
              </p:nvSpPr>
              <p:spPr>
                <a:xfrm>
                  <a:off x="1832172" y="5299968"/>
                  <a:ext cx="1989963" cy="307777"/>
                </a:xfrm>
                <a:prstGeom prst="rect">
                  <a:avLst/>
                </a:prstGeom>
              </p:spPr>
              <p:txBody>
                <a:bodyPr wrap="square">
                  <a:spAutoFit/>
                </a:bodyPr>
                <a:lstStyle/>
                <a:p>
                  <a:pPr algn="ctr"/>
                  <a:r>
                    <a:rPr lang="zh-TW" altLang="en-US" sz="1400" dirty="0">
                      <a:latin typeface="Adobe 繁黑體 Std B" panose="020B0700000000000000" pitchFamily="34" charset="-120"/>
                      <a:ea typeface="Adobe 繁黑體 Std B" panose="020B0700000000000000" pitchFamily="34" charset="-120"/>
                      <a:cs typeface="Arial Unicode MS" panose="020B0604020202020204" pitchFamily="34" charset="-120"/>
                    </a:rPr>
                    <a:t>機電控制機</a:t>
                  </a:r>
                  <a:r>
                    <a:rPr lang="zh-TW" altLang="en-US" sz="1400" dirty="0" smtClean="0">
                      <a:latin typeface="Adobe 繁黑體 Std B" panose="020B0700000000000000" pitchFamily="34" charset="-120"/>
                      <a:ea typeface="Adobe 繁黑體 Std B" panose="020B0700000000000000" pitchFamily="34" charset="-120"/>
                      <a:cs typeface="Arial Unicode MS" panose="020B0604020202020204" pitchFamily="34" charset="-120"/>
                    </a:rPr>
                    <a:t>台</a:t>
                  </a:r>
                  <a:r>
                    <a:rPr lang="en-US" altLang="zh-TW" sz="1400" dirty="0">
                      <a:latin typeface="Adobe 繁黑體 Std B" panose="020B0700000000000000" pitchFamily="34" charset="-120"/>
                      <a:ea typeface="Adobe 繁黑體 Std B" panose="020B0700000000000000" pitchFamily="34" charset="-120"/>
                      <a:cs typeface="Arial Unicode MS" panose="020B0604020202020204" pitchFamily="34" charset="-120"/>
                    </a:rPr>
                    <a:t>C</a:t>
                  </a:r>
                  <a:endParaRPr lang="zh-TW" altLang="en-US" sz="1400" dirty="0">
                    <a:latin typeface="Adobe 繁黑體 Std B" panose="020B0700000000000000" pitchFamily="34" charset="-120"/>
                    <a:ea typeface="Adobe 繁黑體 Std B" panose="020B0700000000000000" pitchFamily="34" charset="-120"/>
                    <a:cs typeface="Arial Unicode MS" panose="020B0604020202020204" pitchFamily="34" charset="-120"/>
                  </a:endParaRPr>
                </a:p>
              </p:txBody>
            </p:sp>
          </p:grpSp>
          <p:pic>
            <p:nvPicPr>
              <p:cNvPr id="47" name="圖片 46"/>
              <p:cNvPicPr>
                <a:picLocks noChangeAspect="1"/>
              </p:cNvPicPr>
              <p:nvPr/>
            </p:nvPicPr>
            <p:blipFill>
              <a:blip r:embed="rId15" cstate="print"/>
              <a:stretch>
                <a:fillRect/>
              </a:stretch>
            </p:blipFill>
            <p:spPr>
              <a:xfrm>
                <a:off x="1488064" y="2528716"/>
                <a:ext cx="1114425" cy="809625"/>
              </a:xfrm>
              <a:prstGeom prst="rect">
                <a:avLst/>
              </a:prstGeom>
            </p:spPr>
          </p:pic>
          <p:sp>
            <p:nvSpPr>
              <p:cNvPr id="50" name="文字方塊 49"/>
              <p:cNvSpPr txBox="1"/>
              <p:nvPr/>
            </p:nvSpPr>
            <p:spPr>
              <a:xfrm>
                <a:off x="646027" y="801574"/>
                <a:ext cx="2909386" cy="692497"/>
              </a:xfrm>
              <a:prstGeom prst="rect">
                <a:avLst/>
              </a:prstGeom>
              <a:noFill/>
            </p:spPr>
            <p:txBody>
              <a:bodyPr wrap="square" rtlCol="0">
                <a:spAutoFit/>
              </a:bodyPr>
              <a:lstStyle/>
              <a:p>
                <a:pPr>
                  <a:lnSpc>
                    <a:spcPct val="130000"/>
                  </a:lnSpc>
                </a:pPr>
                <a:r>
                  <a:rPr lang="en-US" altLang="zh-TW" sz="3000" dirty="0" err="1" smtClean="0">
                    <a:solidFill>
                      <a:srgbClr val="FF0000"/>
                    </a:solidFill>
                    <a:latin typeface="Adobe 繁黑體 Std B" panose="020B0700000000000000" pitchFamily="34" charset="-120"/>
                    <a:ea typeface="Adobe 繁黑體 Std B" panose="020B0700000000000000" pitchFamily="34" charset="-120"/>
                  </a:rPr>
                  <a:t>LoRa</a:t>
                </a:r>
                <a:r>
                  <a:rPr lang="zh-TW" altLang="en-US" sz="3000" dirty="0" smtClean="0">
                    <a:solidFill>
                      <a:srgbClr val="FF0000"/>
                    </a:solidFill>
                    <a:latin typeface="Adobe 繁黑體 Std B" panose="020B0700000000000000" pitchFamily="34" charset="-120"/>
                    <a:ea typeface="Adobe 繁黑體 Std B" panose="020B0700000000000000" pitchFamily="34" charset="-120"/>
                  </a:rPr>
                  <a:t> 無線網路</a:t>
                </a:r>
              </a:p>
            </p:txBody>
          </p:sp>
          <p:sp>
            <p:nvSpPr>
              <p:cNvPr id="51" name="矩形 50"/>
              <p:cNvSpPr/>
              <p:nvPr/>
            </p:nvSpPr>
            <p:spPr>
              <a:xfrm>
                <a:off x="1182507" y="3472674"/>
                <a:ext cx="1687410" cy="307777"/>
              </a:xfrm>
              <a:prstGeom prst="rect">
                <a:avLst/>
              </a:prstGeom>
            </p:spPr>
            <p:txBody>
              <a:bodyPr wrap="square">
                <a:spAutoFit/>
              </a:bodyPr>
              <a:lstStyle/>
              <a:p>
                <a:pPr algn="ctr"/>
                <a:r>
                  <a:rPr lang="zh-TW" altLang="en-US" sz="1400" dirty="0">
                    <a:latin typeface="Adobe 繁黑體 Std B" panose="020B0700000000000000" pitchFamily="34" charset="-120"/>
                    <a:ea typeface="Adobe 繁黑體 Std B" panose="020B0700000000000000" pitchFamily="34" charset="-120"/>
                    <a:cs typeface="Arial Unicode MS" panose="020B0604020202020204" pitchFamily="34" charset="-120"/>
                  </a:rPr>
                  <a:t>智</a:t>
                </a:r>
                <a:r>
                  <a:rPr lang="zh-TW" altLang="en-US" sz="1400" dirty="0" smtClean="0">
                    <a:latin typeface="Adobe 繁黑體 Std B" panose="020B0700000000000000" pitchFamily="34" charset="-120"/>
                    <a:ea typeface="Adobe 繁黑體 Std B" panose="020B0700000000000000" pitchFamily="34" charset="-120"/>
                    <a:cs typeface="Arial Unicode MS" panose="020B0604020202020204" pitchFamily="34" charset="-120"/>
                  </a:rPr>
                  <a:t>慧機上盒</a:t>
                </a:r>
                <a:endParaRPr lang="zh-TW" altLang="en-US" sz="1400" dirty="0">
                  <a:latin typeface="Adobe 繁黑體 Std B" panose="020B0700000000000000" pitchFamily="34" charset="-120"/>
                  <a:ea typeface="Adobe 繁黑體 Std B" panose="020B0700000000000000" pitchFamily="34" charset="-120"/>
                  <a:cs typeface="Arial Unicode MS" panose="020B0604020202020204" pitchFamily="34" charset="-120"/>
                </a:endParaRPr>
              </a:p>
            </p:txBody>
          </p:sp>
        </p:grpSp>
        <p:sp>
          <p:nvSpPr>
            <p:cNvPr id="52" name="文字方塊 51"/>
            <p:cNvSpPr txBox="1"/>
            <p:nvPr/>
          </p:nvSpPr>
          <p:spPr>
            <a:xfrm>
              <a:off x="4722762" y="3285436"/>
              <a:ext cx="1355127" cy="692497"/>
            </a:xfrm>
            <a:prstGeom prst="rect">
              <a:avLst/>
            </a:prstGeom>
            <a:noFill/>
          </p:spPr>
          <p:txBody>
            <a:bodyPr wrap="square" rtlCol="0">
              <a:spAutoFit/>
            </a:bodyPr>
            <a:lstStyle/>
            <a:p>
              <a:pPr>
                <a:lnSpc>
                  <a:spcPct val="130000"/>
                </a:lnSpc>
              </a:pPr>
              <a:r>
                <a:rPr lang="en-US" altLang="zh-TW" sz="3000" dirty="0" smtClean="0">
                  <a:solidFill>
                    <a:srgbClr val="FF0000"/>
                  </a:solidFill>
                  <a:latin typeface="Adobe 繁黑體 Std B" panose="020B0700000000000000" pitchFamily="34" charset="-120"/>
                  <a:ea typeface="Adobe 繁黑體 Std B" panose="020B0700000000000000" pitchFamily="34" charset="-120"/>
                </a:rPr>
                <a:t>MQTT</a:t>
              </a:r>
              <a:endParaRPr lang="zh-TW" altLang="en-US" sz="3000" dirty="0" smtClean="0">
                <a:solidFill>
                  <a:srgbClr val="FF0000"/>
                </a:solidFill>
                <a:latin typeface="Adobe 繁黑體 Std B" panose="020B0700000000000000" pitchFamily="34" charset="-120"/>
                <a:ea typeface="Adobe 繁黑體 Std B" panose="020B0700000000000000" pitchFamily="34" charset="-120"/>
              </a:endParaRPr>
            </a:p>
          </p:txBody>
        </p:sp>
        <p:cxnSp>
          <p:nvCxnSpPr>
            <p:cNvPr id="58" name="弧形接點 57"/>
            <p:cNvCxnSpPr/>
            <p:nvPr/>
          </p:nvCxnSpPr>
          <p:spPr>
            <a:xfrm>
              <a:off x="4730629" y="3036874"/>
              <a:ext cx="1157751" cy="1137855"/>
            </a:xfrm>
            <a:prstGeom prst="curvedConnector3">
              <a:avLst>
                <a:gd name="adj1" fmla="val 128206"/>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圓角矩形 64"/>
            <p:cNvSpPr/>
            <p:nvPr/>
          </p:nvSpPr>
          <p:spPr>
            <a:xfrm>
              <a:off x="4554071" y="4406283"/>
              <a:ext cx="3494161" cy="2207048"/>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5" name="直線單箭頭接點 74"/>
            <p:cNvCxnSpPr/>
            <p:nvPr/>
          </p:nvCxnSpPr>
          <p:spPr>
            <a:xfrm flipV="1">
              <a:off x="8176505" y="3477150"/>
              <a:ext cx="934311" cy="77954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p:nvPr/>
          </p:nvCxnSpPr>
          <p:spPr>
            <a:xfrm>
              <a:off x="8285653" y="5416354"/>
              <a:ext cx="821209" cy="157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pic>
        <p:nvPicPr>
          <p:cNvPr id="46" name="圖片 45"/>
          <p:cNvPicPr>
            <a:picLocks noChangeAspect="1"/>
          </p:cNvPicPr>
          <p:nvPr/>
        </p:nvPicPr>
        <p:blipFill>
          <a:blip r:embed="rId16" cstate="print">
            <a:extLst>
              <a:ext uri="{28A0092B-C50C-407E-A947-70E740481C1C}">
                <a14:useLocalDpi xmlns:a14="http://schemas.microsoft.com/office/drawing/2010/main" xmlns="" val="0"/>
              </a:ext>
            </a:extLst>
          </a:blip>
          <a:stretch>
            <a:fillRect/>
          </a:stretch>
        </p:blipFill>
        <p:spPr>
          <a:xfrm>
            <a:off x="9676851" y="61533"/>
            <a:ext cx="2359426" cy="524422"/>
          </a:xfrm>
          <a:prstGeom prst="rect">
            <a:avLst/>
          </a:prstGeom>
        </p:spPr>
      </p:pic>
    </p:spTree>
    <p:extLst>
      <p:ext uri="{BB962C8B-B14F-4D97-AF65-F5344CB8AC3E}">
        <p14:creationId xmlns:p14="http://schemas.microsoft.com/office/powerpoint/2010/main" xmlns="" val="1624190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a:spLocks noGrp="1"/>
          </p:cNvSpPr>
          <p:nvPr>
            <p:ph type="title"/>
          </p:nvPr>
        </p:nvSpPr>
        <p:spPr>
          <a:xfrm>
            <a:off x="0" y="-365761"/>
            <a:ext cx="12192000" cy="1423851"/>
          </a:xfrm>
        </p:spPr>
        <p:txBody>
          <a:bodyPr>
            <a:normAutofit/>
          </a:bodyPr>
          <a:lstStyle/>
          <a:p>
            <a:pPr algn="ctr"/>
            <a:r>
              <a:rPr lang="zh-TW" altLang="en-US" sz="4800" dirty="0">
                <a:latin typeface="標楷體" pitchFamily="65" charset="-120"/>
                <a:ea typeface="標楷體" pitchFamily="65" charset="-120"/>
              </a:rPr>
              <a:t>製作原理與方法</a:t>
            </a:r>
          </a:p>
        </p:txBody>
      </p:sp>
      <p:sp>
        <p:nvSpPr>
          <p:cNvPr id="6" name="文字方塊 5"/>
          <p:cNvSpPr txBox="1"/>
          <p:nvPr/>
        </p:nvSpPr>
        <p:spPr>
          <a:xfrm>
            <a:off x="880227" y="5636117"/>
            <a:ext cx="10431545" cy="892552"/>
          </a:xfrm>
          <a:prstGeom prst="rect">
            <a:avLst/>
          </a:prstGeom>
          <a:noFill/>
        </p:spPr>
        <p:txBody>
          <a:bodyPr wrap="square" rtlCol="0">
            <a:spAutoFit/>
          </a:bodyPr>
          <a:lstStyle/>
          <a:p>
            <a:pPr>
              <a:lnSpc>
                <a:spcPct val="130000"/>
              </a:lnSpc>
            </a:pPr>
            <a:r>
              <a:rPr lang="zh-TW" altLang="en-US" sz="2000" dirty="0" smtClean="0">
                <a:latin typeface="標楷體" pitchFamily="65" charset="-120"/>
                <a:ea typeface="標楷體" pitchFamily="65" charset="-120"/>
              </a:rPr>
              <a:t>   上圖為智慧機上盒所使用到的各種感測元件，為了方便各位能夠清楚知道我們是使用何種感測器以及看到其運作方式，我們將智慧機上盒設計成方便他人觀看的樣子進行呈現。</a:t>
            </a:r>
          </a:p>
        </p:txBody>
      </p:sp>
      <p:pic>
        <p:nvPicPr>
          <p:cNvPr id="2" name="圖片 1"/>
          <p:cNvPicPr>
            <a:picLocks noChangeAspect="1"/>
          </p:cNvPicPr>
          <p:nvPr/>
        </p:nvPicPr>
        <p:blipFill>
          <a:blip r:embed="rId2" cstate="print">
            <a:clrChange>
              <a:clrFrom>
                <a:srgbClr val="FFFFFF"/>
              </a:clrFrom>
              <a:clrTo>
                <a:srgbClr val="FFFFFF">
                  <a:alpha val="0"/>
                </a:srgbClr>
              </a:clrTo>
            </a:clrChange>
          </a:blip>
          <a:stretch>
            <a:fillRect/>
          </a:stretch>
        </p:blipFill>
        <p:spPr>
          <a:xfrm>
            <a:off x="297105" y="1194364"/>
            <a:ext cx="5936641" cy="3703392"/>
          </a:xfrm>
          <a:prstGeom prst="rect">
            <a:avLst/>
          </a:prstGeom>
        </p:spPr>
      </p:pic>
      <p:pic>
        <p:nvPicPr>
          <p:cNvPr id="3" name="圖片 2"/>
          <p:cNvPicPr>
            <a:picLocks noChangeAspect="1"/>
          </p:cNvPicPr>
          <p:nvPr/>
        </p:nvPicPr>
        <p:blipFill>
          <a:blip r:embed="rId3" cstate="print">
            <a:clrChange>
              <a:clrFrom>
                <a:srgbClr val="FFFFFF"/>
              </a:clrFrom>
              <a:clrTo>
                <a:srgbClr val="FFFFFF">
                  <a:alpha val="0"/>
                </a:srgbClr>
              </a:clrTo>
            </a:clrChange>
          </a:blip>
          <a:stretch>
            <a:fillRect/>
          </a:stretch>
        </p:blipFill>
        <p:spPr>
          <a:xfrm>
            <a:off x="6330461" y="1402417"/>
            <a:ext cx="5338809" cy="3287286"/>
          </a:xfrm>
          <a:prstGeom prst="rect">
            <a:avLst/>
          </a:prstGeom>
        </p:spPr>
      </p:pic>
      <p:sp>
        <p:nvSpPr>
          <p:cNvPr id="40" name="圓角矩形 39"/>
          <p:cNvSpPr/>
          <p:nvPr/>
        </p:nvSpPr>
        <p:spPr>
          <a:xfrm>
            <a:off x="2228347" y="5056492"/>
            <a:ext cx="2118982" cy="51927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400" b="1" dirty="0" smtClean="0">
                <a:solidFill>
                  <a:schemeClr val="bg1"/>
                </a:solidFill>
                <a:latin typeface="微軟正黑體"/>
                <a:ea typeface="微軟正黑體"/>
                <a:cs typeface="微軟正黑體"/>
              </a:rPr>
              <a:t>智慧機上盒硬體方塊圖</a:t>
            </a:r>
            <a:endParaRPr kumimoji="1" lang="en-US" altLang="zh-TW" sz="1400" b="1" dirty="0" smtClean="0">
              <a:solidFill>
                <a:schemeClr val="bg1"/>
              </a:solidFill>
              <a:latin typeface="微軟正黑體"/>
              <a:ea typeface="微軟正黑體"/>
              <a:cs typeface="微軟正黑體"/>
            </a:endParaRPr>
          </a:p>
        </p:txBody>
      </p:sp>
      <p:sp>
        <p:nvSpPr>
          <p:cNvPr id="41" name="圓角矩形 40"/>
          <p:cNvSpPr/>
          <p:nvPr/>
        </p:nvSpPr>
        <p:spPr>
          <a:xfrm>
            <a:off x="7940374" y="5007301"/>
            <a:ext cx="2118982" cy="51927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b="1" dirty="0" smtClean="0">
                <a:solidFill>
                  <a:schemeClr val="bg1"/>
                </a:solidFill>
                <a:latin typeface="微軟正黑體"/>
                <a:ea typeface="微軟正黑體"/>
                <a:cs typeface="微軟正黑體"/>
              </a:rPr>
              <a:t>HT32</a:t>
            </a:r>
            <a:r>
              <a:rPr kumimoji="1" lang="zh-TW" altLang="en-US" sz="1400" b="1" dirty="0" smtClean="0">
                <a:solidFill>
                  <a:schemeClr val="bg1"/>
                </a:solidFill>
                <a:latin typeface="微軟正黑體"/>
                <a:ea typeface="微軟正黑體"/>
                <a:cs typeface="微軟正黑體"/>
              </a:rPr>
              <a:t>電路圖</a:t>
            </a:r>
            <a:endParaRPr kumimoji="1" lang="en-US" altLang="zh-TW" sz="1400" b="1" dirty="0" smtClean="0">
              <a:solidFill>
                <a:schemeClr val="bg1"/>
              </a:solidFill>
              <a:latin typeface="微軟正黑體"/>
              <a:ea typeface="微軟正黑體"/>
              <a:cs typeface="微軟正黑體"/>
            </a:endParaRPr>
          </a:p>
        </p:txBody>
      </p:sp>
      <p:pic>
        <p:nvPicPr>
          <p:cNvPr id="8" name="圖片 7"/>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9691387" y="83953"/>
            <a:ext cx="2359426" cy="524422"/>
          </a:xfrm>
          <a:prstGeom prst="rect">
            <a:avLst/>
          </a:prstGeom>
        </p:spPr>
      </p:pic>
    </p:spTree>
    <p:extLst>
      <p:ext uri="{BB962C8B-B14F-4D97-AF65-F5344CB8AC3E}">
        <p14:creationId xmlns:p14="http://schemas.microsoft.com/office/powerpoint/2010/main" xmlns="" val="3381801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a:spLocks noGrp="1"/>
          </p:cNvSpPr>
          <p:nvPr>
            <p:ph type="title"/>
          </p:nvPr>
        </p:nvSpPr>
        <p:spPr>
          <a:xfrm>
            <a:off x="0" y="-365761"/>
            <a:ext cx="12192000" cy="1423851"/>
          </a:xfrm>
        </p:spPr>
        <p:txBody>
          <a:bodyPr>
            <a:normAutofit/>
          </a:bodyPr>
          <a:lstStyle/>
          <a:p>
            <a:pPr algn="ctr"/>
            <a:r>
              <a:rPr lang="zh-TW" altLang="en-US" sz="4800" dirty="0">
                <a:latin typeface="標楷體" pitchFamily="65" charset="-120"/>
                <a:ea typeface="標楷體" pitchFamily="65" charset="-120"/>
              </a:rPr>
              <a:t>製作原理與方法</a:t>
            </a:r>
          </a:p>
        </p:txBody>
      </p:sp>
      <p:sp>
        <p:nvSpPr>
          <p:cNvPr id="40" name="圓角矩形 39"/>
          <p:cNvSpPr/>
          <p:nvPr/>
        </p:nvSpPr>
        <p:spPr>
          <a:xfrm>
            <a:off x="1050179" y="1583530"/>
            <a:ext cx="2118982" cy="51927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400" b="1" dirty="0" smtClean="0">
                <a:solidFill>
                  <a:schemeClr val="bg1"/>
                </a:solidFill>
                <a:latin typeface="微軟正黑體"/>
                <a:ea typeface="微軟正黑體"/>
                <a:cs typeface="微軟正黑體"/>
              </a:rPr>
              <a:t>電流感測器</a:t>
            </a:r>
            <a:endParaRPr kumimoji="1" lang="en-US" altLang="zh-TW" sz="1400" b="1" dirty="0" smtClean="0">
              <a:solidFill>
                <a:schemeClr val="bg1"/>
              </a:solidFill>
              <a:latin typeface="微軟正黑體"/>
              <a:ea typeface="微軟正黑體"/>
              <a:cs typeface="微軟正黑體"/>
            </a:endParaRPr>
          </a:p>
        </p:txBody>
      </p:sp>
      <p:sp>
        <p:nvSpPr>
          <p:cNvPr id="41" name="圓角矩形 40"/>
          <p:cNvSpPr/>
          <p:nvPr/>
        </p:nvSpPr>
        <p:spPr>
          <a:xfrm>
            <a:off x="4620341" y="5930494"/>
            <a:ext cx="2118982" cy="51927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400" b="1" dirty="0" smtClean="0">
                <a:solidFill>
                  <a:schemeClr val="bg1"/>
                </a:solidFill>
                <a:latin typeface="微軟正黑體"/>
                <a:ea typeface="微軟正黑體"/>
                <a:cs typeface="微軟正黑體"/>
              </a:rPr>
              <a:t>紅外線感溫器</a:t>
            </a:r>
            <a:endParaRPr kumimoji="1" lang="en-US" altLang="zh-TW" sz="1400" b="1" dirty="0" smtClean="0">
              <a:solidFill>
                <a:schemeClr val="bg1"/>
              </a:solidFill>
              <a:latin typeface="微軟正黑體"/>
              <a:ea typeface="微軟正黑體"/>
              <a:cs typeface="微軟正黑體"/>
            </a:endParaRPr>
          </a:p>
        </p:txBody>
      </p:sp>
      <p:pic>
        <p:nvPicPr>
          <p:cNvPr id="8" name="圖片 7"/>
          <p:cNvPicPr>
            <a:picLocks noChangeAspect="1"/>
          </p:cNvPicPr>
          <p:nvPr/>
        </p:nvPicPr>
        <p:blipFill>
          <a:blip r:embed="rId2" cstate="print">
            <a:clrChange>
              <a:clrFrom>
                <a:srgbClr val="FFFFFF"/>
              </a:clrFrom>
              <a:clrTo>
                <a:srgbClr val="FFFFFF">
                  <a:alpha val="0"/>
                </a:srgbClr>
              </a:clrTo>
            </a:clrChange>
          </a:blip>
          <a:stretch>
            <a:fillRect/>
          </a:stretch>
        </p:blipFill>
        <p:spPr>
          <a:xfrm>
            <a:off x="782344" y="2382478"/>
            <a:ext cx="2848235" cy="1791102"/>
          </a:xfrm>
          <a:prstGeom prst="rect">
            <a:avLst/>
          </a:prstGeom>
        </p:spPr>
      </p:pic>
      <p:pic>
        <p:nvPicPr>
          <p:cNvPr id="9" name="圖片 8"/>
          <p:cNvPicPr>
            <a:picLocks noChangeAspect="1"/>
          </p:cNvPicPr>
          <p:nvPr/>
        </p:nvPicPr>
        <p:blipFill>
          <a:blip r:embed="rId3" cstate="print">
            <a:clrChange>
              <a:clrFrom>
                <a:srgbClr val="FFFFFF"/>
              </a:clrFrom>
              <a:clrTo>
                <a:srgbClr val="FFFFFF">
                  <a:alpha val="0"/>
                </a:srgbClr>
              </a:clrTo>
            </a:clrChange>
          </a:blip>
          <a:stretch>
            <a:fillRect/>
          </a:stretch>
        </p:blipFill>
        <p:spPr>
          <a:xfrm>
            <a:off x="4366366" y="3817399"/>
            <a:ext cx="2490830" cy="1918044"/>
          </a:xfrm>
          <a:prstGeom prst="rect">
            <a:avLst/>
          </a:prstGeom>
        </p:spPr>
      </p:pic>
      <p:pic>
        <p:nvPicPr>
          <p:cNvPr id="11" name="圖片 10" descr="https://img.alicdn.com/imgextra/i2/1061460961/O1CN011IyB48VAQYAIxlJ_!!1061460961.jpg"/>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8054400" y="2102802"/>
            <a:ext cx="2434826" cy="2154116"/>
          </a:xfrm>
          <a:prstGeom prst="rect">
            <a:avLst/>
          </a:prstGeom>
          <a:noFill/>
          <a:ln>
            <a:noFill/>
          </a:ln>
        </p:spPr>
      </p:pic>
      <p:sp>
        <p:nvSpPr>
          <p:cNvPr id="12" name="圓角矩形 11"/>
          <p:cNvSpPr/>
          <p:nvPr/>
        </p:nvSpPr>
        <p:spPr>
          <a:xfrm>
            <a:off x="8212322" y="1460648"/>
            <a:ext cx="2118982" cy="51927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b="1" dirty="0" smtClean="0">
                <a:solidFill>
                  <a:schemeClr val="bg1"/>
                </a:solidFill>
                <a:latin typeface="微軟正黑體"/>
                <a:ea typeface="微軟正黑體"/>
                <a:cs typeface="微軟正黑體"/>
              </a:rPr>
              <a:t>RS422</a:t>
            </a:r>
            <a:r>
              <a:rPr kumimoji="1" lang="zh-TW" altLang="en-US" sz="1400" b="1" dirty="0" smtClean="0">
                <a:solidFill>
                  <a:schemeClr val="bg1"/>
                </a:solidFill>
                <a:latin typeface="微軟正黑體"/>
                <a:ea typeface="微軟正黑體"/>
                <a:cs typeface="微軟正黑體"/>
              </a:rPr>
              <a:t>通訊模組</a:t>
            </a:r>
            <a:endParaRPr kumimoji="1" lang="en-US" altLang="zh-TW" sz="1400" b="1" dirty="0" smtClean="0">
              <a:solidFill>
                <a:schemeClr val="bg1"/>
              </a:solidFill>
              <a:latin typeface="微軟正黑體"/>
              <a:ea typeface="微軟正黑體"/>
              <a:cs typeface="微軟正黑體"/>
            </a:endParaRPr>
          </a:p>
        </p:txBody>
      </p:sp>
      <p:sp>
        <p:nvSpPr>
          <p:cNvPr id="5" name="文字方塊 4"/>
          <p:cNvSpPr txBox="1"/>
          <p:nvPr/>
        </p:nvSpPr>
        <p:spPr>
          <a:xfrm>
            <a:off x="8212322" y="4130090"/>
            <a:ext cx="2540974" cy="923330"/>
          </a:xfrm>
          <a:prstGeom prst="rect">
            <a:avLst/>
          </a:prstGeom>
          <a:noFill/>
        </p:spPr>
        <p:txBody>
          <a:bodyPr wrap="square" rtlCol="0">
            <a:spAutoFit/>
          </a:bodyPr>
          <a:lstStyle/>
          <a:p>
            <a:r>
              <a:rPr lang="en-US" altLang="zh-TW" dirty="0" smtClean="0">
                <a:latin typeface="標楷體" panose="03000509000000000000" pitchFamily="65" charset="-120"/>
                <a:ea typeface="標楷體" panose="03000509000000000000" pitchFamily="65" charset="-120"/>
              </a:rPr>
              <a:t>RS422</a:t>
            </a:r>
            <a:r>
              <a:rPr lang="zh-TW" altLang="en-US" dirty="0" smtClean="0">
                <a:latin typeface="標楷體" panose="03000509000000000000" pitchFamily="65" charset="-120"/>
                <a:ea typeface="標楷體" panose="03000509000000000000" pitchFamily="65" charset="-120"/>
              </a:rPr>
              <a:t>通訊模組</a:t>
            </a:r>
            <a:r>
              <a:rPr lang="en-US" altLang="zh-TW" dirty="0" smtClean="0">
                <a:latin typeface="標楷體" panose="03000509000000000000" pitchFamily="65" charset="-120"/>
                <a:ea typeface="標楷體" panose="03000509000000000000" pitchFamily="65" charset="-120"/>
              </a:rPr>
              <a:t>:RS422</a:t>
            </a:r>
            <a:r>
              <a:rPr lang="zh-TW" altLang="zh-TW" dirty="0">
                <a:latin typeface="標楷體" panose="03000509000000000000" pitchFamily="65" charset="-120"/>
                <a:ea typeface="標楷體" panose="03000509000000000000" pitchFamily="65" charset="-120"/>
              </a:rPr>
              <a:t>接口，雙向通訊，通訊介面</a:t>
            </a:r>
            <a:r>
              <a:rPr lang="en-US" altLang="zh-TW" dirty="0">
                <a:latin typeface="標楷體" panose="03000509000000000000" pitchFamily="65" charset="-120"/>
                <a:ea typeface="標楷體" panose="03000509000000000000" pitchFamily="65" charset="-120"/>
              </a:rPr>
              <a:t>(UART)</a:t>
            </a:r>
            <a:r>
              <a:rPr lang="zh-TW" altLang="zh-TW" dirty="0" smtClean="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
        <p:nvSpPr>
          <p:cNvPr id="7" name="矩形 6"/>
          <p:cNvSpPr/>
          <p:nvPr/>
        </p:nvSpPr>
        <p:spPr>
          <a:xfrm>
            <a:off x="711444" y="4453256"/>
            <a:ext cx="2990033" cy="1477328"/>
          </a:xfrm>
          <a:prstGeom prst="rect">
            <a:avLst/>
          </a:prstGeom>
        </p:spPr>
        <p:txBody>
          <a:bodyPr wrap="square">
            <a:spAutoFit/>
          </a:bodyPr>
          <a:lstStyle/>
          <a:p>
            <a:r>
              <a:rPr lang="zh-TW" altLang="zh-TW" dirty="0" smtClean="0">
                <a:latin typeface="標楷體" panose="03000509000000000000" pitchFamily="65" charset="-120"/>
                <a:ea typeface="標楷體" panose="03000509000000000000" pitchFamily="65" charset="-120"/>
              </a:rPr>
              <a:t>電流感測器</a:t>
            </a:r>
            <a:r>
              <a:rPr lang="en-US" altLang="zh-TW" dirty="0" smtClean="0">
                <a:latin typeface="標楷體" panose="03000509000000000000" pitchFamily="65" charset="-120"/>
                <a:ea typeface="標楷體" panose="03000509000000000000" pitchFamily="65" charset="-120"/>
              </a:rPr>
              <a:t>: </a:t>
            </a:r>
            <a:r>
              <a:rPr lang="zh-TW" altLang="zh-TW" dirty="0" smtClean="0">
                <a:latin typeface="標楷體" panose="03000509000000000000" pitchFamily="65" charset="-120"/>
                <a:ea typeface="標楷體" panose="03000509000000000000" pitchFamily="65" charset="-120"/>
              </a:rPr>
              <a:t>機台電源開關無線偵測模組 採用交流電流互感器</a:t>
            </a:r>
            <a:r>
              <a:rPr lang="en-US" altLang="zh-TW" dirty="0" smtClean="0">
                <a:latin typeface="標楷體" panose="03000509000000000000" pitchFamily="65" charset="-120"/>
                <a:ea typeface="標楷體" panose="03000509000000000000" pitchFamily="65" charset="-120"/>
              </a:rPr>
              <a:t>,</a:t>
            </a:r>
            <a:r>
              <a:rPr lang="zh-TW" altLang="zh-TW" dirty="0" smtClean="0">
                <a:latin typeface="標楷體" panose="03000509000000000000" pitchFamily="65" charset="-120"/>
                <a:ea typeface="標楷體" panose="03000509000000000000" pitchFamily="65" charset="-120"/>
              </a:rPr>
              <a:t>電流傳感器模塊</a:t>
            </a:r>
            <a:r>
              <a:rPr lang="en-US" altLang="zh-TW" dirty="0" smtClean="0">
                <a:latin typeface="標楷體" panose="03000509000000000000" pitchFamily="65" charset="-120"/>
                <a:ea typeface="標楷體" panose="03000509000000000000" pitchFamily="65" charset="-120"/>
              </a:rPr>
              <a:t>,</a:t>
            </a:r>
            <a:r>
              <a:rPr lang="zh-TW" altLang="zh-TW" dirty="0" smtClean="0">
                <a:latin typeface="標楷體" panose="03000509000000000000" pitchFamily="65" charset="-120"/>
                <a:ea typeface="標楷體" panose="03000509000000000000" pitchFamily="65" charset="-120"/>
              </a:rPr>
              <a:t>感測範</a:t>
            </a:r>
            <a:r>
              <a:rPr lang="en-US" altLang="zh-TW" dirty="0" smtClean="0">
                <a:latin typeface="標楷體" panose="03000509000000000000" pitchFamily="65" charset="-120"/>
                <a:ea typeface="標楷體" panose="03000509000000000000" pitchFamily="65" charset="-120"/>
              </a:rPr>
              <a:t>0-5A</a:t>
            </a:r>
            <a:r>
              <a:rPr lang="zh-TW" altLang="zh-TW" dirty="0" smtClean="0">
                <a:latin typeface="標楷體" panose="03000509000000000000" pitchFamily="65" charset="-120"/>
                <a:ea typeface="標楷體" panose="03000509000000000000" pitchFamily="65" charset="-120"/>
              </a:rPr>
              <a:t> 。通訊介面</a:t>
            </a:r>
            <a:r>
              <a:rPr lang="en-US" altLang="zh-TW" dirty="0" smtClean="0">
                <a:latin typeface="標楷體" panose="03000509000000000000" pitchFamily="65" charset="-120"/>
                <a:ea typeface="標楷體" panose="03000509000000000000" pitchFamily="65" charset="-120"/>
              </a:rPr>
              <a:t>(AD)</a:t>
            </a:r>
            <a:r>
              <a:rPr lang="zh-TW" altLang="zh-TW" dirty="0" smtClean="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
        <p:nvSpPr>
          <p:cNvPr id="15" name="矩形 14"/>
          <p:cNvSpPr/>
          <p:nvPr/>
        </p:nvSpPr>
        <p:spPr>
          <a:xfrm>
            <a:off x="4116534" y="2130619"/>
            <a:ext cx="3495910" cy="1754326"/>
          </a:xfrm>
          <a:prstGeom prst="rect">
            <a:avLst/>
          </a:prstGeom>
        </p:spPr>
        <p:txBody>
          <a:bodyPr wrap="square">
            <a:spAutoFit/>
          </a:bodyPr>
          <a:lstStyle/>
          <a:p>
            <a:r>
              <a:rPr lang="zh-TW" altLang="en-US" dirty="0" smtClean="0">
                <a:latin typeface="標楷體" panose="03000509000000000000" pitchFamily="65" charset="-120"/>
                <a:ea typeface="標楷體" panose="03000509000000000000" pitchFamily="65" charset="-120"/>
              </a:rPr>
              <a:t>紅外線感溫</a:t>
            </a:r>
            <a:r>
              <a:rPr lang="zh-TW" altLang="en-US" dirty="0">
                <a:latin typeface="標楷體" panose="03000509000000000000" pitchFamily="65" charset="-120"/>
                <a:ea typeface="標楷體" panose="03000509000000000000" pitchFamily="65" charset="-120"/>
              </a:rPr>
              <a:t>器</a:t>
            </a:r>
            <a:r>
              <a:rPr lang="en-US" altLang="zh-TW" dirty="0" smtClean="0">
                <a:latin typeface="標楷體" panose="03000509000000000000" pitchFamily="65" charset="-120"/>
                <a:ea typeface="標楷體" panose="03000509000000000000" pitchFamily="65" charset="-120"/>
              </a:rPr>
              <a:t>: </a:t>
            </a:r>
            <a:r>
              <a:rPr lang="en-US" altLang="zh-TW" dirty="0">
                <a:latin typeface="標楷體" panose="03000509000000000000" pitchFamily="65" charset="-120"/>
                <a:ea typeface="標楷體" panose="03000509000000000000" pitchFamily="65" charset="-120"/>
              </a:rPr>
              <a:t>MLX90614 </a:t>
            </a:r>
            <a:r>
              <a:rPr lang="zh-TW" altLang="zh-TW" dirty="0">
                <a:latin typeface="標楷體" panose="03000509000000000000" pitchFamily="65" charset="-120"/>
                <a:ea typeface="標楷體" panose="03000509000000000000" pitchFamily="65" charset="-120"/>
              </a:rPr>
              <a:t>是一款外熱電堆感應器</a:t>
            </a:r>
            <a:r>
              <a:rPr lang="en-US" altLang="zh-TW" dirty="0">
                <a:latin typeface="標楷體" panose="03000509000000000000" pitchFamily="65" charset="-120"/>
                <a:ea typeface="標楷體" panose="03000509000000000000" pitchFamily="65" charset="-120"/>
              </a:rPr>
              <a:t> MLX81101 </a:t>
            </a:r>
            <a:r>
              <a:rPr lang="zh-TW" altLang="zh-TW" dirty="0">
                <a:latin typeface="標楷體" panose="03000509000000000000" pitchFamily="65" charset="-120"/>
                <a:ea typeface="標楷體" panose="03000509000000000000" pitchFamily="65" charset="-120"/>
              </a:rPr>
              <a:t>專為適用於這款感應器輸出而設計的信號處理晶片</a:t>
            </a:r>
            <a:r>
              <a:rPr lang="en-US" altLang="zh-TW" dirty="0">
                <a:latin typeface="標楷體" panose="03000509000000000000" pitchFamily="65" charset="-120"/>
                <a:ea typeface="標楷體" panose="03000509000000000000" pitchFamily="65" charset="-120"/>
              </a:rPr>
              <a:t> MLX90302</a:t>
            </a:r>
            <a:r>
              <a:rPr lang="zh-TW" altLang="zh-TW" dirty="0">
                <a:latin typeface="標楷體" panose="03000509000000000000" pitchFamily="65" charset="-120"/>
                <a:ea typeface="標楷體" panose="03000509000000000000" pitchFamily="65" charset="-120"/>
              </a:rPr>
              <a:t>。工作度</a:t>
            </a:r>
            <a:r>
              <a:rPr lang="en-US" altLang="zh-TW" dirty="0">
                <a:latin typeface="標楷體" panose="03000509000000000000" pitchFamily="65" charset="-120"/>
                <a:ea typeface="標楷體" panose="03000509000000000000" pitchFamily="65" charset="-120"/>
              </a:rPr>
              <a:t>:-40°C~+</a:t>
            </a:r>
            <a:r>
              <a:rPr lang="en-US" altLang="zh-TW" dirty="0" smtClean="0">
                <a:latin typeface="標楷體" panose="03000509000000000000" pitchFamily="65" charset="-120"/>
                <a:ea typeface="標楷體" panose="03000509000000000000" pitchFamily="65" charset="-120"/>
              </a:rPr>
              <a:t>125°C</a:t>
            </a:r>
            <a:r>
              <a:rPr lang="zh-TW" altLang="zh-TW" dirty="0">
                <a:latin typeface="標楷體" panose="03000509000000000000" pitchFamily="65" charset="-120"/>
                <a:ea typeface="標楷體" panose="03000509000000000000" pitchFamily="65" charset="-120"/>
              </a:rPr>
              <a:t>，通訊介面</a:t>
            </a:r>
            <a:r>
              <a:rPr lang="en-US" altLang="zh-TW" dirty="0">
                <a:latin typeface="標楷體" panose="03000509000000000000" pitchFamily="65" charset="-120"/>
                <a:ea typeface="標楷體" panose="03000509000000000000" pitchFamily="65" charset="-120"/>
              </a:rPr>
              <a:t>(I2C)</a:t>
            </a:r>
            <a:r>
              <a:rPr lang="zh-TW"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pic>
        <p:nvPicPr>
          <p:cNvPr id="13" name="圖片 12"/>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9691388" y="83953"/>
            <a:ext cx="2359426" cy="524422"/>
          </a:xfrm>
          <a:prstGeom prst="rect">
            <a:avLst/>
          </a:prstGeom>
        </p:spPr>
      </p:pic>
    </p:spTree>
    <p:extLst>
      <p:ext uri="{BB962C8B-B14F-4D97-AF65-F5344CB8AC3E}">
        <p14:creationId xmlns:p14="http://schemas.microsoft.com/office/powerpoint/2010/main" xmlns="" val="2498353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a:spLocks noGrp="1"/>
          </p:cNvSpPr>
          <p:nvPr>
            <p:ph type="title"/>
          </p:nvPr>
        </p:nvSpPr>
        <p:spPr>
          <a:xfrm>
            <a:off x="0" y="-365761"/>
            <a:ext cx="12192000" cy="1423851"/>
          </a:xfrm>
        </p:spPr>
        <p:txBody>
          <a:bodyPr>
            <a:normAutofit/>
          </a:bodyPr>
          <a:lstStyle/>
          <a:p>
            <a:pPr algn="ctr"/>
            <a:r>
              <a:rPr lang="zh-TW" altLang="en-US" sz="4800" dirty="0">
                <a:latin typeface="標楷體" pitchFamily="65" charset="-120"/>
                <a:ea typeface="標楷體" pitchFamily="65" charset="-120"/>
              </a:rPr>
              <a:t>製作原理與方法</a:t>
            </a:r>
          </a:p>
        </p:txBody>
      </p:sp>
      <p:sp>
        <p:nvSpPr>
          <p:cNvPr id="40" name="圓角矩形 39"/>
          <p:cNvSpPr/>
          <p:nvPr/>
        </p:nvSpPr>
        <p:spPr>
          <a:xfrm>
            <a:off x="1070048" y="1667809"/>
            <a:ext cx="2118982" cy="51927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b="1" dirty="0" smtClean="0">
                <a:solidFill>
                  <a:schemeClr val="bg1"/>
                </a:solidFill>
                <a:latin typeface="微軟正黑體"/>
                <a:ea typeface="微軟正黑體"/>
                <a:cs typeface="微軟正黑體"/>
              </a:rPr>
              <a:t>次</a:t>
            </a:r>
            <a:r>
              <a:rPr kumimoji="1" lang="zh-TW" altLang="en-US" sz="2400" b="1" dirty="0">
                <a:solidFill>
                  <a:schemeClr val="bg1"/>
                </a:solidFill>
                <a:latin typeface="微軟正黑體"/>
                <a:ea typeface="微軟正黑體"/>
                <a:cs typeface="微軟正黑體"/>
              </a:rPr>
              <a:t>數</a:t>
            </a:r>
            <a:r>
              <a:rPr kumimoji="1" lang="zh-TW" altLang="en-US" sz="2400" b="1" dirty="0" smtClean="0">
                <a:solidFill>
                  <a:schemeClr val="bg1"/>
                </a:solidFill>
                <a:latin typeface="微軟正黑體"/>
                <a:ea typeface="微軟正黑體"/>
                <a:cs typeface="微軟正黑體"/>
              </a:rPr>
              <a:t>感測器</a:t>
            </a:r>
            <a:endParaRPr kumimoji="1" lang="en-US" altLang="zh-TW" sz="2400" b="1" dirty="0" smtClean="0">
              <a:solidFill>
                <a:schemeClr val="bg1"/>
              </a:solidFill>
              <a:latin typeface="微軟正黑體"/>
              <a:ea typeface="微軟正黑體"/>
              <a:cs typeface="微軟正黑體"/>
            </a:endParaRPr>
          </a:p>
        </p:txBody>
      </p:sp>
      <p:sp>
        <p:nvSpPr>
          <p:cNvPr id="41" name="圓角矩形 40"/>
          <p:cNvSpPr/>
          <p:nvPr/>
        </p:nvSpPr>
        <p:spPr>
          <a:xfrm>
            <a:off x="4694260" y="5482086"/>
            <a:ext cx="2118982" cy="51927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b="1" dirty="0" smtClean="0">
                <a:solidFill>
                  <a:schemeClr val="bg1"/>
                </a:solidFill>
                <a:latin typeface="微軟正黑體"/>
                <a:ea typeface="微軟正黑體"/>
                <a:cs typeface="微軟正黑體"/>
              </a:rPr>
              <a:t>震</a:t>
            </a:r>
            <a:r>
              <a:rPr kumimoji="1" lang="zh-TW" altLang="en-US" sz="2400" b="1" dirty="0">
                <a:solidFill>
                  <a:schemeClr val="bg1"/>
                </a:solidFill>
                <a:latin typeface="微軟正黑體"/>
                <a:ea typeface="微軟正黑體"/>
                <a:cs typeface="微軟正黑體"/>
              </a:rPr>
              <a:t>動</a:t>
            </a:r>
            <a:r>
              <a:rPr kumimoji="1" lang="zh-TW" altLang="en-US" sz="2400" b="1" dirty="0" smtClean="0">
                <a:solidFill>
                  <a:schemeClr val="bg1"/>
                </a:solidFill>
                <a:latin typeface="微軟正黑體"/>
                <a:ea typeface="微軟正黑體"/>
                <a:cs typeface="微軟正黑體"/>
              </a:rPr>
              <a:t>感</a:t>
            </a:r>
            <a:r>
              <a:rPr kumimoji="1" lang="zh-TW" altLang="en-US" sz="2400" b="1" dirty="0">
                <a:solidFill>
                  <a:schemeClr val="bg1"/>
                </a:solidFill>
                <a:latin typeface="微軟正黑體"/>
                <a:ea typeface="微軟正黑體"/>
                <a:cs typeface="微軟正黑體"/>
              </a:rPr>
              <a:t>溫器</a:t>
            </a:r>
            <a:endParaRPr kumimoji="1" lang="en-US" altLang="zh-TW" sz="2400" b="1" dirty="0">
              <a:solidFill>
                <a:schemeClr val="bg1"/>
              </a:solidFill>
              <a:latin typeface="微軟正黑體"/>
              <a:ea typeface="微軟正黑體"/>
              <a:cs typeface="微軟正黑體"/>
            </a:endParaRPr>
          </a:p>
        </p:txBody>
      </p:sp>
      <p:sp>
        <p:nvSpPr>
          <p:cNvPr id="12" name="圓角矩形 11"/>
          <p:cNvSpPr/>
          <p:nvPr/>
        </p:nvSpPr>
        <p:spPr>
          <a:xfrm>
            <a:off x="8273867" y="1460648"/>
            <a:ext cx="2496709" cy="51927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400" b="1" dirty="0" err="1" smtClean="0">
                <a:solidFill>
                  <a:schemeClr val="bg1"/>
                </a:solidFill>
                <a:latin typeface="微軟正黑體"/>
                <a:ea typeface="微軟正黑體"/>
                <a:cs typeface="微軟正黑體"/>
              </a:rPr>
              <a:t>LoRa</a:t>
            </a:r>
            <a:r>
              <a:rPr kumimoji="1" lang="zh-TW" altLang="en-US" sz="2400" b="1" dirty="0" smtClean="0">
                <a:solidFill>
                  <a:schemeClr val="bg1"/>
                </a:solidFill>
                <a:latin typeface="微軟正黑體"/>
                <a:ea typeface="微軟正黑體"/>
                <a:cs typeface="微軟正黑體"/>
              </a:rPr>
              <a:t>通訊</a:t>
            </a:r>
            <a:r>
              <a:rPr kumimoji="1" lang="zh-TW" altLang="en-US" sz="2400" b="1" dirty="0">
                <a:solidFill>
                  <a:schemeClr val="bg1"/>
                </a:solidFill>
                <a:latin typeface="微軟正黑體"/>
                <a:ea typeface="微軟正黑體"/>
                <a:cs typeface="微軟正黑體"/>
              </a:rPr>
              <a:t>模組</a:t>
            </a:r>
            <a:endParaRPr kumimoji="1" lang="en-US" altLang="zh-TW" sz="2400" b="1" dirty="0">
              <a:solidFill>
                <a:schemeClr val="bg1"/>
              </a:solidFill>
              <a:latin typeface="微軟正黑體"/>
              <a:ea typeface="微軟正黑體"/>
              <a:cs typeface="微軟正黑體"/>
            </a:endParaRPr>
          </a:p>
        </p:txBody>
      </p:sp>
      <p:sp>
        <p:nvSpPr>
          <p:cNvPr id="5" name="文字方塊 4"/>
          <p:cNvSpPr txBox="1"/>
          <p:nvPr/>
        </p:nvSpPr>
        <p:spPr>
          <a:xfrm>
            <a:off x="8115605" y="4130090"/>
            <a:ext cx="2742893" cy="1754326"/>
          </a:xfrm>
          <a:prstGeom prst="rect">
            <a:avLst/>
          </a:prstGeom>
          <a:noFill/>
        </p:spPr>
        <p:txBody>
          <a:bodyPr wrap="square" rtlCol="0">
            <a:spAutoFit/>
          </a:bodyPr>
          <a:lstStyle/>
          <a:p>
            <a:r>
              <a:rPr lang="en-US" altLang="zh-TW" dirty="0" err="1">
                <a:latin typeface="標楷體" panose="03000509000000000000" pitchFamily="65" charset="-120"/>
                <a:ea typeface="標楷體" panose="03000509000000000000" pitchFamily="65" charset="-120"/>
              </a:rPr>
              <a:t>LoRa</a:t>
            </a:r>
            <a:r>
              <a:rPr lang="zh-TW" altLang="zh-TW" dirty="0">
                <a:latin typeface="標楷體" panose="03000509000000000000" pitchFamily="65" charset="-120"/>
                <a:ea typeface="標楷體" panose="03000509000000000000" pitchFamily="65" charset="-120"/>
              </a:rPr>
              <a:t>無線技術的出現，改變了關於傳輸距離與功耗的折衷考慮方式，不僅可以實現遠距離傳輸，並且同時兼具低功耗、低成本的優點。</a:t>
            </a:r>
            <a:r>
              <a:rPr lang="en-US" altLang="zh-TW" dirty="0">
                <a:latin typeface="標楷體" panose="03000509000000000000" pitchFamily="65" charset="-120"/>
                <a:ea typeface="標楷體" panose="03000509000000000000" pitchFamily="65" charset="-120"/>
              </a:rPr>
              <a:t>(UART</a:t>
            </a:r>
            <a:r>
              <a:rPr lang="en-US" altLang="zh-TW" dirty="0" smtClean="0">
                <a:latin typeface="標楷體" panose="03000509000000000000" pitchFamily="65" charset="-120"/>
                <a:ea typeface="標楷體" panose="03000509000000000000" pitchFamily="65" charset="-120"/>
              </a:rPr>
              <a:t>)</a:t>
            </a:r>
            <a:r>
              <a:rPr lang="zh-TW" altLang="en-US" dirty="0" smtClean="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
        <p:nvSpPr>
          <p:cNvPr id="7" name="矩形 6"/>
          <p:cNvSpPr/>
          <p:nvPr/>
        </p:nvSpPr>
        <p:spPr>
          <a:xfrm>
            <a:off x="296385" y="4176168"/>
            <a:ext cx="3666308" cy="1754326"/>
          </a:xfrm>
          <a:prstGeom prst="rect">
            <a:avLst/>
          </a:prstGeom>
        </p:spPr>
        <p:txBody>
          <a:bodyPr wrap="square">
            <a:spAutoFit/>
          </a:bodyPr>
          <a:lstStyle/>
          <a:p>
            <a:r>
              <a:rPr lang="zh-TW" altLang="en-US" dirty="0" smtClean="0">
                <a:latin typeface="標楷體" panose="03000509000000000000" pitchFamily="65" charset="-120"/>
                <a:ea typeface="標楷體" panose="03000509000000000000" pitchFamily="65" charset="-120"/>
              </a:rPr>
              <a:t>    </a:t>
            </a:r>
            <a:r>
              <a:rPr lang="zh-TW" altLang="zh-TW" dirty="0" smtClean="0">
                <a:latin typeface="標楷體" panose="03000509000000000000" pitchFamily="65" charset="-120"/>
                <a:ea typeface="標楷體" panose="03000509000000000000" pitchFamily="65" charset="-120"/>
              </a:rPr>
              <a:t>動作</a:t>
            </a:r>
            <a:r>
              <a:rPr lang="zh-TW" altLang="zh-TW" dirty="0">
                <a:latin typeface="標楷體" panose="03000509000000000000" pitchFamily="65" charset="-120"/>
                <a:ea typeface="標楷體" panose="03000509000000000000" pitchFamily="65" charset="-120"/>
              </a:rPr>
              <a:t>次數感測器</a:t>
            </a:r>
            <a:r>
              <a:rPr lang="en-US" altLang="zh-TW" dirty="0">
                <a:latin typeface="標楷體" panose="03000509000000000000" pitchFamily="65" charset="-120"/>
                <a:ea typeface="標楷體" panose="03000509000000000000" pitchFamily="65" charset="-120"/>
              </a:rPr>
              <a:t>: </a:t>
            </a:r>
            <a:r>
              <a:rPr lang="zh-TW" altLang="zh-TW" dirty="0">
                <a:latin typeface="標楷體" panose="03000509000000000000" pitchFamily="65" charset="-120"/>
                <a:ea typeface="標楷體" panose="03000509000000000000" pitchFamily="65" charset="-120"/>
              </a:rPr>
              <a:t>具有一對紅外線發射與接收管，發射管發射出一定頻率的紅外線，可通過電位器旋鈕調節檢測距離，有效距離範圍</a:t>
            </a:r>
            <a:r>
              <a:rPr lang="en-US" altLang="zh-TW" dirty="0">
                <a:latin typeface="標楷體" panose="03000509000000000000" pitchFamily="65" charset="-120"/>
                <a:ea typeface="標楷體" panose="03000509000000000000" pitchFamily="65" charset="-120"/>
              </a:rPr>
              <a:t> 2</a:t>
            </a:r>
            <a:r>
              <a:rPr lang="zh-TW" altLang="zh-TW"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30cm</a:t>
            </a:r>
            <a:r>
              <a:rPr lang="zh-TW" altLang="zh-TW" dirty="0">
                <a:latin typeface="標楷體" panose="03000509000000000000" pitchFamily="65" charset="-120"/>
                <a:ea typeface="標楷體" panose="03000509000000000000" pitchFamily="65" charset="-120"/>
              </a:rPr>
              <a:t>，工作電壓為</a:t>
            </a:r>
            <a:r>
              <a:rPr lang="en-US" altLang="zh-TW" dirty="0">
                <a:latin typeface="標楷體" panose="03000509000000000000" pitchFamily="65" charset="-120"/>
                <a:ea typeface="標楷體" panose="03000509000000000000" pitchFamily="65" charset="-120"/>
              </a:rPr>
              <a:t>3.3V-5V</a:t>
            </a:r>
            <a:r>
              <a:rPr lang="zh-TW" altLang="zh-TW" dirty="0">
                <a:latin typeface="標楷體" panose="03000509000000000000" pitchFamily="65" charset="-120"/>
                <a:ea typeface="標楷體" panose="03000509000000000000" pitchFamily="65" charset="-120"/>
              </a:rPr>
              <a:t>，通訊介面</a:t>
            </a:r>
            <a:r>
              <a:rPr lang="en-US" altLang="zh-TW" dirty="0">
                <a:latin typeface="標楷體" panose="03000509000000000000" pitchFamily="65" charset="-120"/>
                <a:ea typeface="標楷體" panose="03000509000000000000" pitchFamily="65" charset="-120"/>
              </a:rPr>
              <a:t>(GPIO)</a:t>
            </a:r>
            <a:r>
              <a:rPr lang="zh-TW"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
        <p:nvSpPr>
          <p:cNvPr id="15" name="矩形 14"/>
          <p:cNvSpPr/>
          <p:nvPr/>
        </p:nvSpPr>
        <p:spPr>
          <a:xfrm>
            <a:off x="4374217" y="1979920"/>
            <a:ext cx="2984720" cy="1200329"/>
          </a:xfrm>
          <a:prstGeom prst="rect">
            <a:avLst/>
          </a:prstGeom>
        </p:spPr>
        <p:txBody>
          <a:bodyPr wrap="square">
            <a:spAutoFit/>
          </a:bodyPr>
          <a:lstStyle/>
          <a:p>
            <a:r>
              <a:rPr lang="zh-TW" altLang="en-US" dirty="0" smtClean="0">
                <a:latin typeface="標楷體" panose="03000509000000000000" pitchFamily="65" charset="-120"/>
                <a:ea typeface="標楷體" panose="03000509000000000000" pitchFamily="65" charset="-120"/>
              </a:rPr>
              <a:t>    </a:t>
            </a:r>
            <a:r>
              <a:rPr lang="zh-TW" altLang="zh-TW" dirty="0" smtClean="0">
                <a:latin typeface="標楷體" panose="03000509000000000000" pitchFamily="65" charset="-120"/>
                <a:ea typeface="標楷體" panose="03000509000000000000" pitchFamily="65" charset="-120"/>
              </a:rPr>
              <a:t>震動</a:t>
            </a:r>
            <a:r>
              <a:rPr lang="zh-TW" altLang="zh-TW" dirty="0">
                <a:latin typeface="標楷體" panose="03000509000000000000" pitchFamily="65" charset="-120"/>
                <a:ea typeface="標楷體" panose="03000509000000000000" pitchFamily="65" charset="-120"/>
              </a:rPr>
              <a:t>感測模組</a:t>
            </a:r>
            <a:r>
              <a:rPr lang="en-US" altLang="zh-TW" dirty="0">
                <a:latin typeface="標楷體" panose="03000509000000000000" pitchFamily="65" charset="-120"/>
                <a:ea typeface="標楷體" panose="03000509000000000000" pitchFamily="65" charset="-120"/>
              </a:rPr>
              <a:t>: </a:t>
            </a:r>
            <a:r>
              <a:rPr lang="zh-TW" altLang="zh-TW" dirty="0">
                <a:latin typeface="標楷體" panose="03000509000000000000" pitchFamily="65" charset="-120"/>
                <a:ea typeface="標楷體" panose="03000509000000000000" pitchFamily="65" charset="-120"/>
              </a:rPr>
              <a:t>採用滾珠方向傾斜角度</a:t>
            </a:r>
            <a:r>
              <a:rPr lang="en-US" altLang="zh-TW" dirty="0">
                <a:latin typeface="標楷體" panose="03000509000000000000" pitchFamily="65" charset="-120"/>
                <a:ea typeface="標楷體" panose="03000509000000000000" pitchFamily="65" charset="-120"/>
              </a:rPr>
              <a:t>hd-101</a:t>
            </a:r>
            <a:r>
              <a:rPr lang="zh-TW" altLang="zh-TW" dirty="0">
                <a:latin typeface="標楷體" panose="03000509000000000000" pitchFamily="65" charset="-120"/>
                <a:ea typeface="標楷體" panose="03000509000000000000" pitchFamily="65" charset="-120"/>
              </a:rPr>
              <a:t>，透過感測傾斜角度的變化輸出數位訊號。</a:t>
            </a:r>
            <a:endParaRPr lang="zh-TW" altLang="en-US" dirty="0">
              <a:latin typeface="標楷體" panose="03000509000000000000" pitchFamily="65" charset="-120"/>
              <a:ea typeface="標楷體" panose="03000509000000000000" pitchFamily="65" charset="-120"/>
            </a:endParaRPr>
          </a:p>
        </p:txBody>
      </p:sp>
      <p:pic>
        <p:nvPicPr>
          <p:cNvPr id="13" name="圖片 12"/>
          <p:cNvPicPr>
            <a:picLocks noChangeAspect="1"/>
          </p:cNvPicPr>
          <p:nvPr/>
        </p:nvPicPr>
        <p:blipFill>
          <a:blip r:embed="rId2" cstate="print">
            <a:clrChange>
              <a:clrFrom>
                <a:srgbClr val="FFFFFF"/>
              </a:clrFrom>
              <a:clrTo>
                <a:srgbClr val="FFFFFF">
                  <a:alpha val="0"/>
                </a:srgbClr>
              </a:clrTo>
            </a:clrChange>
          </a:blip>
          <a:stretch>
            <a:fillRect/>
          </a:stretch>
        </p:blipFill>
        <p:spPr>
          <a:xfrm>
            <a:off x="1054594" y="2333547"/>
            <a:ext cx="2149891" cy="1796543"/>
          </a:xfrm>
          <a:prstGeom prst="rect">
            <a:avLst/>
          </a:prstGeom>
        </p:spPr>
      </p:pic>
      <p:pic>
        <p:nvPicPr>
          <p:cNvPr id="14" name="圖片 13"/>
          <p:cNvPicPr>
            <a:picLocks noChangeAspect="1"/>
          </p:cNvPicPr>
          <p:nvPr/>
        </p:nvPicPr>
        <p:blipFill>
          <a:blip r:embed="rId3" cstate="print">
            <a:clrChange>
              <a:clrFrom>
                <a:srgbClr val="FFFFFF"/>
              </a:clrFrom>
              <a:clrTo>
                <a:srgbClr val="FFFFFF">
                  <a:alpha val="0"/>
                </a:srgbClr>
              </a:clrTo>
            </a:clrChange>
          </a:blip>
          <a:stretch>
            <a:fillRect/>
          </a:stretch>
        </p:blipFill>
        <p:spPr>
          <a:xfrm>
            <a:off x="4884807" y="3654533"/>
            <a:ext cx="1737889" cy="1456069"/>
          </a:xfrm>
          <a:prstGeom prst="rect">
            <a:avLst/>
          </a:prstGeom>
        </p:spPr>
      </p:pic>
      <p:pic>
        <p:nvPicPr>
          <p:cNvPr id="16" name="圖片 15"/>
          <p:cNvPicPr>
            <a:picLocks noChangeAspect="1"/>
          </p:cNvPicPr>
          <p:nvPr/>
        </p:nvPicPr>
        <p:blipFill>
          <a:blip r:embed="rId4" cstate="print"/>
          <a:stretch>
            <a:fillRect/>
          </a:stretch>
        </p:blipFill>
        <p:spPr>
          <a:xfrm>
            <a:off x="8524493" y="2187081"/>
            <a:ext cx="1760570" cy="1735848"/>
          </a:xfrm>
          <a:prstGeom prst="rect">
            <a:avLst/>
          </a:prstGeom>
        </p:spPr>
      </p:pic>
      <p:pic>
        <p:nvPicPr>
          <p:cNvPr id="17" name="圖片 16"/>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9678785" y="0"/>
            <a:ext cx="2359426" cy="524422"/>
          </a:xfrm>
          <a:prstGeom prst="rect">
            <a:avLst/>
          </a:prstGeom>
        </p:spPr>
      </p:pic>
    </p:spTree>
    <p:extLst>
      <p:ext uri="{BB962C8B-B14F-4D97-AF65-F5344CB8AC3E}">
        <p14:creationId xmlns:p14="http://schemas.microsoft.com/office/powerpoint/2010/main" xmlns="" val="1536116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a:spLocks noGrp="1"/>
          </p:cNvSpPr>
          <p:nvPr>
            <p:ph type="title"/>
          </p:nvPr>
        </p:nvSpPr>
        <p:spPr>
          <a:xfrm>
            <a:off x="720724" y="201967"/>
            <a:ext cx="10795001" cy="738561"/>
          </a:xfrm>
        </p:spPr>
        <p:txBody>
          <a:bodyPr>
            <a:normAutofit/>
          </a:bodyPr>
          <a:lstStyle/>
          <a:p>
            <a:pPr algn="ctr"/>
            <a:r>
              <a:rPr lang="zh-TW" altLang="en-US" dirty="0" smtClean="0"/>
              <a:t>製作</a:t>
            </a:r>
            <a:r>
              <a:rPr lang="zh-TW" altLang="en-US" dirty="0" smtClean="0"/>
              <a:t>過程示意圖</a:t>
            </a:r>
            <a:endParaRPr lang="zh-TW" altLang="en-US" dirty="0"/>
          </a:p>
        </p:txBody>
      </p:sp>
      <p:pic>
        <p:nvPicPr>
          <p:cNvPr id="5" name="Picture 2" descr="C:\Users\boyo\Desktop\82665.jpg"/>
          <p:cNvPicPr>
            <a:picLocks noChangeAspect="1" noChangeArrowheads="1"/>
          </p:cNvPicPr>
          <p:nvPr/>
        </p:nvPicPr>
        <p:blipFill>
          <a:blip r:embed="rId2" cstate="print"/>
          <a:srcRect/>
          <a:stretch>
            <a:fillRect/>
          </a:stretch>
        </p:blipFill>
        <p:spPr bwMode="auto">
          <a:xfrm>
            <a:off x="300446" y="1645920"/>
            <a:ext cx="4843917" cy="4467463"/>
          </a:xfrm>
          <a:prstGeom prst="rect">
            <a:avLst/>
          </a:prstGeom>
          <a:noFill/>
        </p:spPr>
      </p:pic>
      <p:pic>
        <p:nvPicPr>
          <p:cNvPr id="6" name="Picture 3" descr="C:\Users\boyo\Desktop\82668.jpg"/>
          <p:cNvPicPr>
            <a:picLocks noChangeAspect="1" noChangeArrowheads="1"/>
          </p:cNvPicPr>
          <p:nvPr/>
        </p:nvPicPr>
        <p:blipFill>
          <a:blip r:embed="rId3" cstate="print"/>
          <a:srcRect/>
          <a:stretch>
            <a:fillRect/>
          </a:stretch>
        </p:blipFill>
        <p:spPr bwMode="auto">
          <a:xfrm>
            <a:off x="5168662" y="1645920"/>
            <a:ext cx="4979334" cy="4467498"/>
          </a:xfrm>
          <a:prstGeom prst="rect">
            <a:avLst/>
          </a:prstGeom>
          <a:noFill/>
        </p:spPr>
      </p:pic>
      <p:pic>
        <p:nvPicPr>
          <p:cNvPr id="7" name="圖片 6"/>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9599947" y="46825"/>
            <a:ext cx="2359426" cy="524422"/>
          </a:xfrm>
          <a:prstGeom prst="rect">
            <a:avLst/>
          </a:prstGeom>
        </p:spPr>
      </p:pic>
      <p:sp>
        <p:nvSpPr>
          <p:cNvPr id="8" name="向右箭號 7"/>
          <p:cNvSpPr/>
          <p:nvPr/>
        </p:nvSpPr>
        <p:spPr>
          <a:xfrm rot="10800000">
            <a:off x="10202091" y="1750423"/>
            <a:ext cx="731520" cy="600891"/>
          </a:xfrm>
          <a:prstGeom prst="rightArrow">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p:nvSpPr>
        <p:spPr>
          <a:xfrm>
            <a:off x="11036234" y="1698172"/>
            <a:ext cx="824841" cy="4963886"/>
          </a:xfrm>
          <a:prstGeom prst="rect">
            <a:avLst/>
          </a:prstGeom>
          <a:noFill/>
        </p:spPr>
        <p:txBody>
          <a:bodyPr vert="eaVert" wrap="square" rtlCol="0">
            <a:spAutoFit/>
          </a:bodyPr>
          <a:lstStyle/>
          <a:p>
            <a:pPr>
              <a:lnSpc>
                <a:spcPct val="130000"/>
              </a:lnSpc>
            </a:pPr>
            <a:r>
              <a:rPr lang="zh-TW" altLang="en-US" sz="3200" b="1" dirty="0" smtClean="0">
                <a:latin typeface="Arial" panose="020B0604020202020204" pitchFamily="34" charset="0"/>
                <a:ea typeface="微软雅黑" panose="020B0503020204020204" pitchFamily="34" charset="-122"/>
              </a:rPr>
              <a:t>此為製作過程的圖片</a:t>
            </a:r>
            <a:endParaRPr lang="zh-TW" altLang="en-US" sz="3200" b="1" dirty="0" smtClean="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xmlns="" val="2590329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dirty="0" smtClean="0"/>
              <a:t>實際操作示意圖</a:t>
            </a:r>
            <a:endParaRPr lang="zh-TW" altLang="en-US" dirty="0"/>
          </a:p>
        </p:txBody>
      </p:sp>
      <p:pic>
        <p:nvPicPr>
          <p:cNvPr id="3074" name="Picture 2" descr="C:\Users\boyo\Desktop\82644.jpg"/>
          <p:cNvPicPr>
            <a:picLocks noChangeAspect="1" noChangeArrowheads="1"/>
          </p:cNvPicPr>
          <p:nvPr/>
        </p:nvPicPr>
        <p:blipFill>
          <a:blip r:embed="rId2" cstate="print"/>
          <a:srcRect/>
          <a:stretch>
            <a:fillRect/>
          </a:stretch>
        </p:blipFill>
        <p:spPr bwMode="auto">
          <a:xfrm>
            <a:off x="339633" y="1669003"/>
            <a:ext cx="4820195" cy="4431352"/>
          </a:xfrm>
          <a:prstGeom prst="rect">
            <a:avLst/>
          </a:prstGeom>
          <a:noFill/>
        </p:spPr>
      </p:pic>
      <p:pic>
        <p:nvPicPr>
          <p:cNvPr id="3075" name="Picture 3" descr="C:\Users\boyo\Desktop\82648.jpg"/>
          <p:cNvPicPr>
            <a:picLocks noChangeAspect="1" noChangeArrowheads="1"/>
          </p:cNvPicPr>
          <p:nvPr/>
        </p:nvPicPr>
        <p:blipFill>
          <a:blip r:embed="rId3" cstate="print"/>
          <a:srcRect/>
          <a:stretch>
            <a:fillRect/>
          </a:stretch>
        </p:blipFill>
        <p:spPr bwMode="auto">
          <a:xfrm>
            <a:off x="5185952" y="1689803"/>
            <a:ext cx="4963887" cy="4392201"/>
          </a:xfrm>
          <a:prstGeom prst="rect">
            <a:avLst/>
          </a:prstGeom>
          <a:noFill/>
        </p:spPr>
      </p:pic>
      <p:pic>
        <p:nvPicPr>
          <p:cNvPr id="10" name="圖片 9"/>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9724638" y="0"/>
            <a:ext cx="2359426" cy="524422"/>
          </a:xfrm>
          <a:prstGeom prst="rect">
            <a:avLst/>
          </a:prstGeom>
        </p:spPr>
      </p:pic>
      <p:sp>
        <p:nvSpPr>
          <p:cNvPr id="12" name="向右箭號 11"/>
          <p:cNvSpPr/>
          <p:nvPr/>
        </p:nvSpPr>
        <p:spPr>
          <a:xfrm rot="10800000">
            <a:off x="10202091" y="1750423"/>
            <a:ext cx="731520" cy="600891"/>
          </a:xfrm>
          <a:prstGeom prst="rightArrow">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p:nvSpPr>
        <p:spPr>
          <a:xfrm>
            <a:off x="10956212" y="1698172"/>
            <a:ext cx="904863" cy="4963886"/>
          </a:xfrm>
          <a:prstGeom prst="rect">
            <a:avLst/>
          </a:prstGeom>
          <a:noFill/>
        </p:spPr>
        <p:txBody>
          <a:bodyPr vert="eaVert" wrap="square" rtlCol="0">
            <a:spAutoFit/>
          </a:bodyPr>
          <a:lstStyle/>
          <a:p>
            <a:pPr>
              <a:lnSpc>
                <a:spcPct val="130000"/>
              </a:lnSpc>
            </a:pPr>
            <a:r>
              <a:rPr lang="zh-TW" altLang="en-US" sz="3600" b="1" dirty="0" smtClean="0">
                <a:latin typeface="Arial" panose="020B0604020202020204" pitchFamily="34" charset="0"/>
                <a:ea typeface="微软雅黑" panose="020B0503020204020204" pitchFamily="34" charset="-122"/>
              </a:rPr>
              <a:t>此為測試過程圖片</a:t>
            </a:r>
            <a:endParaRPr lang="zh-TW" altLang="en-US" sz="3600" b="1" dirty="0" smtClean="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xmlns="" val="2742281281"/>
      </p:ext>
    </p:extLst>
  </p:cSld>
  <p:clrMapOvr>
    <a:masterClrMapping/>
  </p:clrMapOvr>
  <p:timing>
    <p:tnLst>
      <p:par>
        <p:cTn id="1" dur="indefinite" restart="never" nodeType="tmRoot"/>
      </p:par>
    </p:tnLst>
  </p:timing>
</p:sld>
</file>

<file path=ppt/theme/theme1.xml><?xml version="1.0" encoding="utf-8"?>
<a:theme xmlns:a="http://schemas.openxmlformats.org/drawingml/2006/main" name="A000120140530A99PPBG">
  <a:themeElements>
    <a:clrScheme name="自定义 701">
      <a:dk1>
        <a:srgbClr val="5F5F5F"/>
      </a:dk1>
      <a:lt1>
        <a:srgbClr val="FFFFFF"/>
      </a:lt1>
      <a:dk2>
        <a:srgbClr val="5F5F5F"/>
      </a:dk2>
      <a:lt2>
        <a:srgbClr val="FFFFFF"/>
      </a:lt2>
      <a:accent1>
        <a:srgbClr val="1198EB"/>
      </a:accent1>
      <a:accent2>
        <a:srgbClr val="628EE3"/>
      </a:accent2>
      <a:accent3>
        <a:srgbClr val="2BC3B5"/>
      </a:accent3>
      <a:accent4>
        <a:srgbClr val="92D050"/>
      </a:accent4>
      <a:accent5>
        <a:srgbClr val="FFC000"/>
      </a:accent5>
      <a:accent6>
        <a:srgbClr val="C00000"/>
      </a:accent6>
      <a:hlink>
        <a:srgbClr val="00B0F0"/>
      </a:hlink>
      <a:folHlink>
        <a:srgbClr val="AFB2B4"/>
      </a:folHlink>
    </a:clrScheme>
    <a:fontScheme name="自定义 2">
      <a:majorFont>
        <a:latin typeface="Baskerville Old Face"/>
        <a:ea typeface="微软雅黑"/>
        <a:cs typeface=""/>
      </a:majorFont>
      <a:minorFont>
        <a:latin typeface="Calibri"/>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A000120150822A03KPBG</Template>
  <TotalTime>444</TotalTime>
  <Words>833</Words>
  <Application>Microsoft Office PowerPoint</Application>
  <PresentationFormat>自訂</PresentationFormat>
  <Paragraphs>111</Paragraphs>
  <Slides>16</Slides>
  <Notes>0</Notes>
  <HiddenSlides>0</HiddenSlides>
  <MMClips>0</MMClips>
  <ScaleCrop>false</ScaleCrop>
  <HeadingPairs>
    <vt:vector size="4" baseType="variant">
      <vt:variant>
        <vt:lpstr>佈景主題</vt:lpstr>
      </vt:variant>
      <vt:variant>
        <vt:i4>1</vt:i4>
      </vt:variant>
      <vt:variant>
        <vt:lpstr>投影片標題</vt:lpstr>
      </vt:variant>
      <vt:variant>
        <vt:i4>16</vt:i4>
      </vt:variant>
    </vt:vector>
  </HeadingPairs>
  <TitlesOfParts>
    <vt:vector size="17" baseType="lpstr">
      <vt:lpstr>A000120140530A99PPBG</vt:lpstr>
      <vt:lpstr>智慧科技跨領域應用創意競賽 智慧工廠機台監控</vt:lpstr>
      <vt:lpstr>前言</vt:lpstr>
      <vt:lpstr>智慧機上盒運用</vt:lpstr>
      <vt:lpstr>作品系統架構圖</vt:lpstr>
      <vt:lpstr>製作原理與方法</vt:lpstr>
      <vt:lpstr>製作原理與方法</vt:lpstr>
      <vt:lpstr>製作原理與方法</vt:lpstr>
      <vt:lpstr>製作過程示意圖</vt:lpstr>
      <vt:lpstr>實際操作示意圖</vt:lpstr>
      <vt:lpstr>智慧機上盒模擬展示圖</vt:lpstr>
      <vt:lpstr>管理者介面示意圖</vt:lpstr>
      <vt:lpstr>投影片 12</vt:lpstr>
      <vt:lpstr>投影片 13</vt:lpstr>
      <vt:lpstr>投影片 14</vt:lpstr>
      <vt:lpstr>模擬數據各項分析圖</vt:lpstr>
      <vt:lpstr>模擬數據各項分析圖</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单击此处添加您的标题文字</dc:title>
  <dc:creator>Administrator</dc:creator>
  <cp:lastModifiedBy>boyo</cp:lastModifiedBy>
  <cp:revision>35</cp:revision>
  <dcterms:created xsi:type="dcterms:W3CDTF">2015-12-15T16:07:07Z</dcterms:created>
  <dcterms:modified xsi:type="dcterms:W3CDTF">2019-05-08T09:28:53Z</dcterms:modified>
</cp:coreProperties>
</file>